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691" r:id="rId4"/>
    <p:sldMasterId id="2147483706" r:id="rId5"/>
    <p:sldMasterId id="2147483721" r:id="rId6"/>
    <p:sldMasterId id="2147483736" r:id="rId7"/>
  </p:sldMasterIdLst>
  <p:notesMasterIdLst>
    <p:notesMasterId r:id="rId68"/>
  </p:notesMasterIdLst>
  <p:handoutMasterIdLst>
    <p:handoutMasterId r:id="rId69"/>
  </p:handoutMasterIdLst>
  <p:sldIdLst>
    <p:sldId id="256" r:id="rId8"/>
    <p:sldId id="287" r:id="rId9"/>
    <p:sldId id="257" r:id="rId10"/>
    <p:sldId id="267" r:id="rId11"/>
    <p:sldId id="289" r:id="rId12"/>
    <p:sldId id="291" r:id="rId13"/>
    <p:sldId id="292" r:id="rId14"/>
    <p:sldId id="329" r:id="rId15"/>
    <p:sldId id="293" r:id="rId16"/>
    <p:sldId id="276" r:id="rId17"/>
    <p:sldId id="277" r:id="rId18"/>
    <p:sldId id="278" r:id="rId19"/>
    <p:sldId id="280" r:id="rId20"/>
    <p:sldId id="281" r:id="rId21"/>
    <p:sldId id="260" r:id="rId22"/>
    <p:sldId id="265" r:id="rId23"/>
    <p:sldId id="288" r:id="rId24"/>
    <p:sldId id="261" r:id="rId25"/>
    <p:sldId id="266" r:id="rId26"/>
    <p:sldId id="262" r:id="rId27"/>
    <p:sldId id="263" r:id="rId28"/>
    <p:sldId id="264" r:id="rId29"/>
    <p:sldId id="290" r:id="rId30"/>
    <p:sldId id="330" r:id="rId31"/>
    <p:sldId id="331" r:id="rId32"/>
    <p:sldId id="332" r:id="rId33"/>
    <p:sldId id="333" r:id="rId34"/>
    <p:sldId id="334" r:id="rId35"/>
    <p:sldId id="337" r:id="rId36"/>
    <p:sldId id="310" r:id="rId37"/>
    <p:sldId id="336" r:id="rId38"/>
    <p:sldId id="312" r:id="rId39"/>
    <p:sldId id="318" r:id="rId40"/>
    <p:sldId id="328" r:id="rId41"/>
    <p:sldId id="314" r:id="rId42"/>
    <p:sldId id="315" r:id="rId43"/>
    <p:sldId id="259" r:id="rId44"/>
    <p:sldId id="323" r:id="rId45"/>
    <p:sldId id="324" r:id="rId46"/>
    <p:sldId id="322" r:id="rId47"/>
    <p:sldId id="294" r:id="rId48"/>
    <p:sldId id="286" r:id="rId49"/>
    <p:sldId id="295" r:id="rId50"/>
    <p:sldId id="296" r:id="rId51"/>
    <p:sldId id="297" r:id="rId52"/>
    <p:sldId id="327" r:id="rId53"/>
    <p:sldId id="325" r:id="rId54"/>
    <p:sldId id="338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8992" autoAdjust="0"/>
  </p:normalViewPr>
  <p:slideViewPr>
    <p:cSldViewPr>
      <p:cViewPr varScale="1">
        <p:scale>
          <a:sx n="89" d="100"/>
          <a:sy n="89" d="100"/>
        </p:scale>
        <p:origin x="-8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E938C8EB-6410-41CF-9DFC-212CFB19B9B4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4B236FE-83A7-4E4B-ABF3-D50CB00D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9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183044C-39F3-498D-8B5F-E959FA42F024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8061248-A2D6-4B85-8AD2-16DAC1F27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31163F4-439C-4CDD-8ABC-C1E96D43BE2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2F7A03-1608-410B-85F3-6141A265C559}" type="slidenum">
              <a:rPr lang="en-US">
                <a:solidFill>
                  <a:prstClr val="black"/>
                </a:solidFill>
              </a:rPr>
              <a:pPr eaLnBrk="1" hangingPunct="1"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7FEC418-4D94-4BFE-9635-198D4FAAE15E}" type="slidenum">
              <a:rPr lang="en-US">
                <a:solidFill>
                  <a:prstClr val="black"/>
                </a:solidFill>
              </a:rPr>
              <a:pPr eaLnBrk="1" hangingPunct="1"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BE5AD4-4296-43E0-8B5E-80BCBCDDC280}" type="slidenum">
              <a:rPr lang="en-US" smtClean="0">
                <a:solidFill>
                  <a:prstClr val="black"/>
                </a:solidFill>
              </a:rPr>
              <a:pPr eaLnBrk="1" hangingPunct="1"/>
              <a:t>33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A GSEA overview illustrating the method. (A) An expression data set sorted by correlation with phenotype, the corresponding heat map, and the “gene tags,” i.e., location of genes from a set S within the sorted list. (B) Plot of the running sum for S in the data set, including the location of the maximum enrichment score (ES) and the leading-edge subset.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26676" y="928956"/>
            <a:ext cx="4130224" cy="31824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420" tIns="41710" rIns="83420" bIns="41710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5727" y="4419136"/>
            <a:ext cx="4859254" cy="353120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</a:pPr>
            <a:r>
              <a:rPr lang="en-GB" dirty="0">
                <a:latin typeface="Arial" charset="0"/>
                <a:ea typeface="msgothic" charset="0"/>
                <a:cs typeface="msgothic" charset="0"/>
              </a:rPr>
              <a:t>The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subgraph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induced by the 10 most significant GO terms identified by a current state-of-the-art method for scoring GO terms for enrichment. Boxes indicate the 10 most significant terms. Box </a:t>
            </a:r>
            <a:r>
              <a:rPr lang="en-GB" dirty="0" err="1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 represents significance, ranging from dark red (most significant) to light yellow (least significant). The numbers in the legend represent the magnitude of the raw p-values associated with the respective </a:t>
            </a:r>
            <a:r>
              <a:rPr lang="en-GB" dirty="0" err="1" smtClean="0">
                <a:latin typeface="Arial" charset="0"/>
                <a:ea typeface="msgothic" charset="0"/>
                <a:cs typeface="msgothic" charset="0"/>
              </a:rPr>
              <a:t>color</a:t>
            </a:r>
            <a:r>
              <a:rPr lang="en-GB" dirty="0">
                <a:latin typeface="Arial" charset="0"/>
                <a:ea typeface="msgothic" charset="0"/>
                <a:cs typeface="msgothic" charset="0"/>
              </a:rPr>
              <a:t>. Black arrows indicate is–a relationships and red arrows part–of relationships.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571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92B5214-7766-4AE2-95A1-01D189D77487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6740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7B769E0F-61BB-45FD-8735-9F4DE406EC9F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7764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B76A5916-8040-4D2B-8166-37EC6929243C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878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A3E825D2-01CE-4628-A0E5-8868A6B863CB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9812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540BB2F9-78F6-46C9-AF75-36502EC9048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B8D30BA-4F4F-4D0A-8A33-F5DD7E2D8F5E}" type="slidenum">
              <a:rPr lang="en-US">
                <a:solidFill>
                  <a:prstClr val="black"/>
                </a:solidFill>
              </a:rPr>
              <a:pPr eaLnBrk="1" hangingPunct="1"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083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044E12AC-553A-483B-A180-70BF70982B0A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1860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60BDA6C2-B5FE-4AEB-B004-FD4EC20E476C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2884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C5B85DE9-482F-42CE-965D-B07BBD063E3D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3908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9B22F836-56CB-4970-A782-79F7E26EDD22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4932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20B78A1F-BEF6-49AA-9CFB-31439CE13358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5956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F55C8253-5CF9-4538-9FEB-AE2EADE99247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6980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FF05B569-B265-430C-923C-AB1C190ECB63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128004" name="Slide Number Placeholder 3"/>
          <p:cNvSpPr txBox="1">
            <a:spLocks noGrp="1"/>
          </p:cNvSpPr>
          <p:nvPr/>
        </p:nvSpPr>
        <p:spPr bwMode="auto"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3B15B058-4266-4850-87D8-ED0AA3C59378}" type="slidenum">
              <a:rPr lang="en-US" sz="1200">
                <a:solidFill>
                  <a:prstClr val="black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975D154-F2AF-405A-BC6D-66CE175B481F}" type="slidenum">
              <a:rPr lang="en-US" smtClean="0"/>
              <a:pPr eaLnBrk="1" hangingPunct="1"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F38EA4B-6B92-4397-8F6C-B84EE6F09D49}" type="slidenum">
              <a:rPr lang="en-US" smtClean="0"/>
              <a:pPr eaLnBrk="1" hangingPunct="1"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9EEAD76-20B4-4D1F-8CA7-659065BEAD5D}" type="slidenum">
              <a:rPr lang="en-US" smtClean="0"/>
              <a:pPr eaLnBrk="1" hangingPunct="1"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3832C70-EA7A-44E7-A374-53AA7086A020}" type="slidenum">
              <a:rPr lang="en-US" smtClean="0"/>
              <a:pPr eaLnBrk="1" hangingPunct="1"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E2FD1-E55B-42A1-8F79-9956D41CF237}" type="slidenum">
              <a:rPr lang="en-US" smtClean="0"/>
              <a:pPr eaLnBrk="1" hangingPunct="1"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5B7AE1B-9427-4015-BB05-E51DA3A4C462}" type="slidenum">
              <a:rPr lang="en-US">
                <a:solidFill>
                  <a:prstClr val="black"/>
                </a:solidFill>
              </a:rPr>
              <a:pPr eaLnBrk="1" hangingPunct="1"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2872D6-DBCD-447A-9BD2-2BB6815BE764}" type="slidenum">
              <a:rPr lang="en-US">
                <a:solidFill>
                  <a:prstClr val="black"/>
                </a:solidFill>
              </a:rPr>
              <a:pPr eaLnBrk="1" hangingPunct="1"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FF0BE-0A43-4A86-B24D-8CF4AE0D94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0EB3-D442-48CF-A94D-1ACDAF3A0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00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AA64A-59E6-4FD9-93BE-2FBCFBEC17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81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40FAD-4CBC-43B1-84E0-2FD381D445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08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0BD83-B8F2-4A2B-BC35-4D4DA3B239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3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FED9C-6220-4D76-81A0-55F0BC6FFC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38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DAB99-FA8D-4E7F-9F64-2D7AE438C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31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F0FCE-3492-4F53-9CF4-B20F791D23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8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6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875CC-DBF1-4340-8925-8CC1F32605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25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48171-A9EC-45B0-9C7F-4E9DFE54C1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22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699D7-13CD-4954-A6F5-91C42E691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83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66E74-2298-4727-B20E-6E6C56F3E2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91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B3249-3A2F-4394-A9DF-4C7D126F6D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4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5DBD5-4AF8-49A3-B15D-3D09714BF5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36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AAE6-D490-4959-A517-0F714BE41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50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30EB3-D442-48CF-A94D-1ACDAF3A0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35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AA64A-59E6-4FD9-93BE-2FBCFBEC17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46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40FAD-4CBC-43B1-84E0-2FD381D445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5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5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0BD83-B8F2-4A2B-BC35-4D4DA3B239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4110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FED9C-6220-4D76-81A0-55F0BC6FFC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542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DAB99-FA8D-4E7F-9F64-2D7AE438C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07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F0FCE-3492-4F53-9CF4-B20F791D23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10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875CC-DBF1-4340-8925-8CC1F32605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601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48171-A9EC-45B0-9C7F-4E9DFE54C1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98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699D7-13CD-4954-A6F5-91C42E691C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889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66E74-2298-4727-B20E-6E6C56F3E2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390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B3249-3A2F-4394-A9DF-4C7D126F6D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559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5DBD5-4AF8-49A3-B15D-3D09714BF5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82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AAE6-D490-4959-A517-0F714BE41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3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18B0E-B4EC-4FF0-A6DD-4D3190F458C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928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985E3-29C3-4B7F-B05F-357B5AE552C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898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2A310-CACA-46AA-AB86-5F6ED3DAB4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8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544E5-0D3B-440E-8143-6ACB425CE9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828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14798-5EE0-49E5-AD59-B2D54ABCA1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89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D3D39-106A-41B3-8153-97AC43F490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85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E62B0-1354-4EC7-AF11-BBBEAA3B1D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552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A99A7-0757-439A-80F4-C51AF48F46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74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25ACF-459C-46B8-9B4B-639914A8B9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F977A-3C61-4509-A1AC-4ACF114305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719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5FCF2-F53D-4189-8127-0EF829545C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03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5A0C0-C7D8-4463-BF26-48B1C89F00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25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A0E54-780D-4856-810D-0B713CB5F4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309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8CB84-7EE5-4538-8CAA-822CA5DB4D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42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57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64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452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54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5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46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906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245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618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360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556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5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38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999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042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83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45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207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2464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917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844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36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303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66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675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996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2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7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849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149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602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60A2-CEB1-464A-982F-A8DEA61BAA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937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D464-87E8-4822-8DEF-8888A6C9A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128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5E3C8-0804-4284-8386-1595666381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7188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0F71E-27CA-422C-B640-E9E304BD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199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295F9-0CC6-4022-AC9A-6DD94634F1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545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601EB-CBB7-4C98-B366-6ED6D1BFB1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842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5013D-E594-45E4-98B5-2D59E0A07F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7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2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F360-A8BE-420F-B7D9-B1029115A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952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E6533-68E1-40BB-8CB1-30CFC8A253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494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7F23A-7E1C-469D-BC6C-8DC08E434B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14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A2888-5320-4D19-977F-5B414C083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8516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48D25-6E95-4A18-9193-0A184FB33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195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38D6-2894-41F7-8EB0-C0939E6AAF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880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ADD1B-00FD-421F-9945-623D14890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9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5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70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8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43DA-4661-4463-9FB5-6B6E40E49E0F}" type="datetimeFigureOut">
              <a:rPr lang="en-US" smtClean="0"/>
              <a:t>6/22/2012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AE47-FE1A-4BED-8E42-9302A767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8479E8-C306-4C2F-BCC0-3E871E11741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8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8479E8-C306-4C2F-BCC0-3E871E11741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53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C74644-D10A-4137-8421-5DFF756D367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1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08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91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5376D1-BF6F-4901-A231-9073F24EA3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7" descr="BushelP06_4226-banner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ehs-logo-hires-color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2216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dhhs-nih-logo-hires-black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23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jpe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GSA/index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4.png"/><Relationship Id="rId5" Type="http://schemas.openxmlformats.org/officeDocument/2006/relationships/image" Target="../media/image3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mapp.org/" TargetMode="External"/><Relationship Id="rId13" Type="http://schemas.openxmlformats.org/officeDocument/2006/relationships/hyperlink" Target="http://omicslab.genetics.ac.cn/GOEAST/tutorial.php" TargetMode="External"/><Relationship Id="rId3" Type="http://schemas.openxmlformats.org/officeDocument/2006/relationships/hyperlink" Target="http://www.netsci.org/Resources/Software/Bioinform/pathwayanalysis.html" TargetMode="External"/><Relationship Id="rId7" Type="http://schemas.openxmlformats.org/officeDocument/2006/relationships/hyperlink" Target="http://web.expasy.org/pathways/" TargetMode="External"/><Relationship Id="rId12" Type="http://schemas.openxmlformats.org/officeDocument/2006/relationships/hyperlink" Target="http://www.geneontology.org/" TargetMode="External"/><Relationship Id="rId2" Type="http://schemas.openxmlformats.org/officeDocument/2006/relationships/hyperlink" Target="http://www-stat.stanford.edu/~tibs/GS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arta.com/" TargetMode="External"/><Relationship Id="rId11" Type="http://schemas.openxmlformats.org/officeDocument/2006/relationships/hyperlink" Target="http://www.genego.com/metacore.php" TargetMode="External"/><Relationship Id="rId5" Type="http://schemas.openxmlformats.org/officeDocument/2006/relationships/hyperlink" Target="http://david.abcc.ncifcrf.gov/" TargetMode="External"/><Relationship Id="rId10" Type="http://schemas.openxmlformats.org/officeDocument/2006/relationships/hyperlink" Target="http://www.ingenuity.com/" TargetMode="External"/><Relationship Id="rId4" Type="http://schemas.openxmlformats.org/officeDocument/2006/relationships/hyperlink" Target="http://www.broadinstitute.org/gsea/index.jsp" TargetMode="External"/><Relationship Id="rId9" Type="http://schemas.openxmlformats.org/officeDocument/2006/relationships/hyperlink" Target="http://www.genome.jp/kegg/" TargetMode="External"/><Relationship Id="rId14" Type="http://schemas.openxmlformats.org/officeDocument/2006/relationships/hyperlink" Target="http://expressome.kobic.re.kr/GAzer/document.jsp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Biostat</a:t>
            </a:r>
            <a:r>
              <a:rPr lang="en-US" dirty="0" smtClean="0"/>
              <a:t> &amp; </a:t>
            </a:r>
            <a:r>
              <a:rPr lang="en-US" dirty="0" err="1" smtClean="0"/>
              <a:t>Bioinfo</a:t>
            </a:r>
            <a:r>
              <a:rPr lang="en-US" dirty="0" smtClean="0"/>
              <a:t> short course series</a:t>
            </a:r>
          </a:p>
          <a:p>
            <a:r>
              <a:rPr lang="en-US" dirty="0" smtClean="0"/>
              <a:t>Jianying Li &amp; Pierre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Glycolysis_gluconeogenesis_KEGG_path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3545" r="2957" b="2986"/>
          <a:stretch>
            <a:fillRect/>
          </a:stretch>
        </p:blipFill>
        <p:spPr bwMode="auto">
          <a:xfrm>
            <a:off x="2590800" y="381000"/>
            <a:ext cx="4219575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6"/>
          <p:cNvGrpSpPr>
            <a:grpSpLocks/>
          </p:cNvGrpSpPr>
          <p:nvPr/>
        </p:nvGrpSpPr>
        <p:grpSpPr bwMode="auto">
          <a:xfrm>
            <a:off x="457200" y="990600"/>
            <a:ext cx="8305800" cy="5391150"/>
            <a:chOff x="1056" y="624"/>
            <a:chExt cx="4114" cy="2868"/>
          </a:xfrm>
        </p:grpSpPr>
        <p:pic>
          <p:nvPicPr>
            <p:cNvPr id="174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" t="30946" r="31560" b="23958"/>
            <a:stretch>
              <a:fillRect/>
            </a:stretch>
          </p:blipFill>
          <p:spPr bwMode="auto">
            <a:xfrm>
              <a:off x="1056" y="624"/>
              <a:ext cx="4104" cy="2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" t="74762" r="31364" b="6749"/>
            <a:stretch>
              <a:fillRect/>
            </a:stretch>
          </p:blipFill>
          <p:spPr bwMode="auto">
            <a:xfrm>
              <a:off x="1063" y="2640"/>
              <a:ext cx="4107" cy="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58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Signaling Pathways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76400"/>
            <a:ext cx="46482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 err="1" smtClean="0"/>
              <a:t>Transfac</a:t>
            </a:r>
            <a:r>
              <a:rPr lang="en-US" sz="2000" dirty="0" smtClean="0"/>
              <a:t> - data on </a:t>
            </a:r>
            <a:r>
              <a:rPr lang="en-US" sz="2000" dirty="0" smtClean="0">
                <a:solidFill>
                  <a:srgbClr val="FF3300"/>
                </a:solidFill>
              </a:rPr>
              <a:t>transcription factors</a:t>
            </a:r>
            <a:r>
              <a:rPr lang="en-US" sz="2000" dirty="0" smtClean="0"/>
              <a:t>, their experimentally-proven </a:t>
            </a:r>
            <a:r>
              <a:rPr lang="en-US" sz="2000" dirty="0" smtClean="0">
                <a:solidFill>
                  <a:srgbClr val="FF3300"/>
                </a:solidFill>
              </a:rPr>
              <a:t>binding sites</a:t>
            </a:r>
            <a:r>
              <a:rPr lang="en-US" sz="2000" dirty="0" smtClean="0"/>
              <a:t>, and </a:t>
            </a:r>
            <a:r>
              <a:rPr lang="en-US" sz="2000" dirty="0" smtClean="0">
                <a:solidFill>
                  <a:srgbClr val="FF3300"/>
                </a:solidFill>
              </a:rPr>
              <a:t>regulated genes</a:t>
            </a:r>
            <a:r>
              <a:rPr lang="en-US" sz="2000" dirty="0" smtClean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The compilation of binding sites allows the derivation of positional weight matrices.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b="1" dirty="0" err="1" smtClean="0"/>
              <a:t>Transpath</a:t>
            </a:r>
            <a:r>
              <a:rPr lang="en-US" sz="2000" dirty="0" smtClean="0"/>
              <a:t> – data about molecules participating in signal transduction pathways and reactions for a network of signaling components.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	Focuses on the </a:t>
            </a:r>
            <a:r>
              <a:rPr lang="en-US" sz="2000" dirty="0" smtClean="0">
                <a:solidFill>
                  <a:srgbClr val="FF3300"/>
                </a:solidFill>
              </a:rPr>
              <a:t>signaling cascades</a:t>
            </a:r>
            <a:r>
              <a:rPr lang="en-US" sz="2000" dirty="0" smtClean="0"/>
              <a:t> of transcription factors that alter the expression of genes.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26131" r="44330" b="14331"/>
          <a:stretch>
            <a:fillRect/>
          </a:stretch>
        </p:blipFill>
        <p:spPr bwMode="auto">
          <a:xfrm>
            <a:off x="228600" y="1600200"/>
            <a:ext cx="36449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2438400" y="6172200"/>
            <a:ext cx="490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Breslin et al., BMC Bioinformatics, 2005, 6:163</a:t>
            </a:r>
          </a:p>
        </p:txBody>
      </p:sp>
    </p:spTree>
    <p:extLst>
      <p:ext uri="{BB962C8B-B14F-4D97-AF65-F5344CB8AC3E}">
        <p14:creationId xmlns:p14="http://schemas.microsoft.com/office/powerpoint/2010/main" val="63175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smtClean="0"/>
              <a:t>Biological Resources Recap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smtClean="0"/>
              <a:t>Of the biological resources discussed, what does each contain?</a:t>
            </a:r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>
              <a:lnSpc>
                <a:spcPct val="90000"/>
              </a:lnSpc>
            </a:pPr>
            <a:r>
              <a:rPr lang="en-US" sz="2400" smtClean="0"/>
              <a:t>Gene Ontology: _________,    ________ &amp;  _________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KEGG: 	______________ &amp; ________________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Transfac\Transpath:   ____________, ____________,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______________, &amp; 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1685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84238"/>
          </a:xfrm>
        </p:spPr>
        <p:txBody>
          <a:bodyPr/>
          <a:lstStyle/>
          <a:p>
            <a:r>
              <a:rPr lang="en-US" sz="3600" smtClean="0"/>
              <a:t>Biological Resources Recap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800" smtClean="0"/>
              <a:t>Of the biological resources discussed, what does each contain primarily?</a:t>
            </a:r>
          </a:p>
          <a:p>
            <a:endParaRPr lang="en-US" sz="2800" smtClean="0"/>
          </a:p>
          <a:p>
            <a:r>
              <a:rPr lang="en-US" sz="2400" smtClean="0"/>
              <a:t>Gene Ontology: </a:t>
            </a:r>
            <a:r>
              <a:rPr lang="en-US" sz="2400" smtClean="0">
                <a:solidFill>
                  <a:srgbClr val="FF3300"/>
                </a:solidFill>
              </a:rPr>
              <a:t>Biological Process</a:t>
            </a:r>
            <a:r>
              <a:rPr lang="en-US" sz="2400" smtClean="0"/>
              <a:t>,  </a:t>
            </a:r>
            <a:r>
              <a:rPr lang="en-US" sz="2400" smtClean="0">
                <a:solidFill>
                  <a:srgbClr val="FF3300"/>
                </a:solidFill>
              </a:rPr>
              <a:t>Molecular Function</a:t>
            </a:r>
            <a:r>
              <a:rPr lang="en-US" sz="2400" smtClean="0"/>
              <a:t> &amp;  </a:t>
            </a:r>
            <a:r>
              <a:rPr lang="en-US" sz="2400" smtClean="0">
                <a:solidFill>
                  <a:srgbClr val="FF3300"/>
                </a:solidFill>
              </a:rPr>
              <a:t>Cellular Component</a:t>
            </a:r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KEGG: </a:t>
            </a:r>
            <a:r>
              <a:rPr lang="en-US" sz="2400" smtClean="0">
                <a:solidFill>
                  <a:srgbClr val="FF3300"/>
                </a:solidFill>
              </a:rPr>
              <a:t>Molecular Interactions</a:t>
            </a:r>
            <a:r>
              <a:rPr lang="en-US" sz="2400" smtClean="0"/>
              <a:t> &amp; </a:t>
            </a:r>
            <a:r>
              <a:rPr lang="en-US" sz="2400" smtClean="0">
                <a:solidFill>
                  <a:srgbClr val="FF3300"/>
                </a:solidFill>
              </a:rPr>
              <a:t>Reaction Networks</a:t>
            </a:r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Transfac\Transpath:   </a:t>
            </a:r>
            <a:r>
              <a:rPr lang="en-US" sz="2400" smtClean="0">
                <a:solidFill>
                  <a:srgbClr val="FF3300"/>
                </a:solidFill>
              </a:rPr>
              <a:t>TFs</a:t>
            </a:r>
            <a:r>
              <a:rPr lang="en-US" sz="2400" smtClean="0"/>
              <a:t>, </a:t>
            </a:r>
            <a:r>
              <a:rPr lang="en-US" sz="2400" smtClean="0">
                <a:solidFill>
                  <a:srgbClr val="FF3300"/>
                </a:solidFill>
              </a:rPr>
              <a:t>Binding Sites</a:t>
            </a:r>
            <a:r>
              <a:rPr lang="en-US" sz="2400" smtClean="0"/>
              <a:t>, </a:t>
            </a:r>
            <a:r>
              <a:rPr lang="en-US" sz="2400" smtClean="0">
                <a:solidFill>
                  <a:srgbClr val="FF3300"/>
                </a:solidFill>
              </a:rPr>
              <a:t>Regulated Genes</a:t>
            </a:r>
            <a:r>
              <a:rPr lang="en-US" sz="2400" smtClean="0"/>
              <a:t>, &amp; </a:t>
            </a:r>
            <a:r>
              <a:rPr lang="en-US" sz="2400" smtClean="0">
                <a:solidFill>
                  <a:srgbClr val="FF3300"/>
                </a:solidFill>
              </a:rPr>
              <a:t>Signaling Cascades</a:t>
            </a:r>
            <a:r>
              <a:rPr lang="en-US" sz="2400" smtClean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25100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25032"/>
            <a:ext cx="82296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err="1" smtClean="0"/>
              <a:t>Hypergeometric</a:t>
            </a:r>
            <a:r>
              <a:rPr lang="en-US" sz="4000" dirty="0" smtClean="0"/>
              <a:t> Distribution</a:t>
            </a:r>
          </a:p>
        </p:txBody>
      </p:sp>
      <p:pic>
        <p:nvPicPr>
          <p:cNvPr id="22531" name="Picture 4" descr="hypergeometric_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9718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50"/>
          <p:cNvSpPr>
            <a:spLocks noChangeArrowheads="1"/>
          </p:cNvSpPr>
          <p:nvPr/>
        </p:nvSpPr>
        <p:spPr bwMode="auto">
          <a:xfrm>
            <a:off x="1676400" y="2438400"/>
            <a:ext cx="6858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A discrete probability distribution that describes the </a:t>
            </a:r>
            <a:r>
              <a:rPr lang="en-US" sz="1600" u="sng" dirty="0"/>
              <a:t>number of successes</a:t>
            </a:r>
            <a:r>
              <a:rPr lang="en-US" sz="1600" dirty="0"/>
              <a:t> (k) in a sequence of </a:t>
            </a:r>
            <a:r>
              <a:rPr lang="en-US" sz="1600" u="sng" dirty="0"/>
              <a:t>n draws</a:t>
            </a:r>
            <a:r>
              <a:rPr lang="en-US" sz="1600" dirty="0"/>
              <a:t> from a finite population </a:t>
            </a:r>
            <a:r>
              <a:rPr lang="en-US" sz="1600" u="sng" dirty="0"/>
              <a:t>without replacement</a:t>
            </a:r>
          </a:p>
        </p:txBody>
      </p:sp>
      <p:pic>
        <p:nvPicPr>
          <p:cNvPr id="22533" name="Picture 51" descr="U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6600"/>
            <a:ext cx="16922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52"/>
          <p:cNvSpPr txBox="1">
            <a:spLocks noChangeArrowheads="1"/>
          </p:cNvSpPr>
          <p:nvPr/>
        </p:nvSpPr>
        <p:spPr bwMode="auto">
          <a:xfrm>
            <a:off x="4343400" y="3200400"/>
            <a:ext cx="43434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An urn with two types of marbles: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4 red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8 white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Drawing a red marble is a success!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Drawing a white marble is a failure!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N total # of marbles (population size)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m # of red marbles (# of success [red marbles] in the population)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n is the # of marbles randomly selected out of the urn (sample size)</a:t>
            </a:r>
          </a:p>
          <a:p>
            <a:pPr eaLnBrk="1" hangingPunct="1">
              <a:spcAft>
                <a:spcPct val="20000"/>
              </a:spcAft>
              <a:buFontTx/>
              <a:buChar char="•"/>
            </a:pPr>
            <a:r>
              <a:rPr lang="en-US" sz="1600" dirty="0"/>
              <a:t> k is the # of successes (red marbles)  in the sample</a:t>
            </a:r>
          </a:p>
        </p:txBody>
      </p:sp>
      <p:sp>
        <p:nvSpPr>
          <p:cNvPr id="22535" name="Text Box 53"/>
          <p:cNvSpPr txBox="1">
            <a:spLocks noChangeArrowheads="1"/>
          </p:cNvSpPr>
          <p:nvPr/>
        </p:nvSpPr>
        <p:spPr bwMode="auto">
          <a:xfrm>
            <a:off x="6400800" y="1600200"/>
            <a:ext cx="1962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for </a:t>
            </a:r>
            <a:r>
              <a:rPr lang="en-US" i="1" dirty="0"/>
              <a:t>k</a:t>
            </a:r>
            <a:r>
              <a:rPr lang="en-US" dirty="0"/>
              <a:t> = 0,1,2,…,</a:t>
            </a:r>
            <a:r>
              <a:rPr lang="en-US" i="1" dirty="0"/>
              <a:t>n</a:t>
            </a:r>
          </a:p>
          <a:p>
            <a:pPr eaLnBrk="1" hangingPunct="1"/>
            <a:r>
              <a:rPr lang="en-US" i="1" dirty="0"/>
              <a:t>k&lt;=m, n-k &lt;=N-m</a:t>
            </a:r>
          </a:p>
        </p:txBody>
      </p:sp>
      <p:sp>
        <p:nvSpPr>
          <p:cNvPr id="22536" name="Text Box 55"/>
          <p:cNvSpPr txBox="1">
            <a:spLocks noChangeArrowheads="1"/>
          </p:cNvSpPr>
          <p:nvPr/>
        </p:nvSpPr>
        <p:spPr bwMode="auto">
          <a:xfrm>
            <a:off x="1524000" y="5257800"/>
            <a:ext cx="255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/>
              <a:t>P</a:t>
            </a:r>
            <a:r>
              <a:rPr lang="en-US"/>
              <a:t>(k=2, n, m, N) = 0.339</a:t>
            </a:r>
          </a:p>
        </p:txBody>
      </p:sp>
      <p:sp>
        <p:nvSpPr>
          <p:cNvPr id="22537" name="Text Box 56"/>
          <p:cNvSpPr txBox="1">
            <a:spLocks noChangeArrowheads="1"/>
          </p:cNvSpPr>
          <p:nvPr/>
        </p:nvSpPr>
        <p:spPr bwMode="auto">
          <a:xfrm>
            <a:off x="1828800" y="5715000"/>
            <a:ext cx="1873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Cumulative dist.:</a:t>
            </a:r>
          </a:p>
          <a:p>
            <a:pPr eaLnBrk="1" hangingPunct="1"/>
            <a:r>
              <a:rPr lang="en-US" i="1"/>
              <a:t>P</a:t>
            </a:r>
            <a:r>
              <a:rPr lang="en-US"/>
              <a:t>(k&lt;=2) = 0.933</a:t>
            </a:r>
          </a:p>
        </p:txBody>
      </p:sp>
    </p:spTree>
    <p:extLst>
      <p:ext uri="{BB962C8B-B14F-4D97-AF65-F5344CB8AC3E}">
        <p14:creationId xmlns:p14="http://schemas.microsoft.com/office/powerpoint/2010/main" val="20077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Hypergeometric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Number of red ball: </a:t>
            </a:r>
            <a:r>
              <a:rPr lang="en-US" sz="2000" dirty="0" smtClean="0">
                <a:solidFill>
                  <a:srgbClr val="FF0000"/>
                </a:solidFill>
              </a:rPr>
              <a:t>50</a:t>
            </a:r>
          </a:p>
          <a:p>
            <a:r>
              <a:rPr lang="en-US" sz="2000" dirty="0" smtClean="0"/>
              <a:t>Number of white ball: 120</a:t>
            </a:r>
          </a:p>
          <a:p>
            <a:r>
              <a:rPr lang="en-US" sz="2000" dirty="0" smtClean="0"/>
              <a:t>Number of ball drawn (without replacement): 36</a:t>
            </a:r>
          </a:p>
          <a:p>
            <a:r>
              <a:rPr lang="en-US" sz="2000" dirty="0" smtClean="0"/>
              <a:t>Possible number of success (0,1, 2, ….36), </a:t>
            </a:r>
          </a:p>
          <a:p>
            <a:r>
              <a:rPr lang="en-US" sz="2000" dirty="0" smtClean="0"/>
              <a:t>Probability to get </a:t>
            </a:r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sz="2000" dirty="0" smtClean="0"/>
              <a:t> red </a:t>
            </a:r>
            <a:r>
              <a:rPr lang="en-US" sz="2000" dirty="0" smtClean="0"/>
              <a:t>balls </a:t>
            </a:r>
            <a:r>
              <a:rPr lang="en-US" sz="2000" dirty="0" smtClean="0"/>
              <a:t>is: 0.0001494571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205232" y="6356424"/>
            <a:ext cx="488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http://www.aiaccess.net/English/Glossaries/GlosMod/e_gm_hypergeometric.htm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0" y="3515248"/>
            <a:ext cx="3342752" cy="333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Rationale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study with gene expression microarray, now </a:t>
            </a:r>
            <a:r>
              <a:rPr lang="en-US" dirty="0" err="1" smtClean="0"/>
              <a:t>RNAseq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FF0000"/>
                </a:solidFill>
              </a:rPr>
              <a:t>total # of genes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Experiment samples from two or more conditions (control vs. treated, wild type </a:t>
            </a:r>
            <a:r>
              <a:rPr lang="en-US" dirty="0" err="1" smtClean="0"/>
              <a:t>vs</a:t>
            </a:r>
            <a:r>
              <a:rPr lang="en-US" dirty="0" smtClean="0"/>
              <a:t> knock out, etc.)</a:t>
            </a:r>
          </a:p>
          <a:p>
            <a:r>
              <a:rPr lang="en-US" dirty="0" smtClean="0"/>
              <a:t>Several biological replicates at each condition</a:t>
            </a:r>
          </a:p>
          <a:p>
            <a:r>
              <a:rPr lang="en-US" dirty="0" smtClean="0"/>
              <a:t>Differentially Expressed Genes (DEGs) obtained from statistical </a:t>
            </a:r>
            <a:r>
              <a:rPr lang="en-US" dirty="0" smtClean="0"/>
              <a:t>models (</a:t>
            </a:r>
            <a:r>
              <a:rPr lang="en-US" dirty="0" smtClean="0">
                <a:solidFill>
                  <a:srgbClr val="00B0F0"/>
                </a:solidFill>
              </a:rPr>
              <a:t>total # of genes drawn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Are there any biological processes significantly enriched? (Perturbed? Turned on? Involved?)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5520" y="21776"/>
            <a:ext cx="8229600" cy="13716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Hypergeometric</a:t>
            </a:r>
            <a:r>
              <a:rPr lang="en-US" sz="3600" dirty="0" smtClean="0"/>
              <a:t> Distribution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i="1" dirty="0" smtClean="0"/>
              <a:t>in the context of gene expression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362200" y="4572000"/>
            <a:ext cx="5791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Models the probability the of observing </a:t>
            </a:r>
            <a:r>
              <a:rPr lang="en-US" sz="1600" b="1" dirty="0">
                <a:solidFill>
                  <a:srgbClr val="FF3300"/>
                </a:solidFill>
              </a:rPr>
              <a:t>k</a:t>
            </a:r>
            <a:r>
              <a:rPr lang="en-US" sz="1600" dirty="0">
                <a:solidFill>
                  <a:srgbClr val="FF3300"/>
                </a:solidFill>
              </a:rPr>
              <a:t> </a:t>
            </a:r>
            <a:r>
              <a:rPr lang="en-US" sz="1600" dirty="0"/>
              <a:t>genes from </a:t>
            </a:r>
            <a:r>
              <a:rPr lang="en-US" sz="1600" dirty="0">
                <a:solidFill>
                  <a:srgbClr val="00B0F0"/>
                </a:solidFill>
              </a:rPr>
              <a:t>a cluster of </a:t>
            </a:r>
            <a:r>
              <a:rPr lang="en-US" sz="1600" b="1" dirty="0">
                <a:solidFill>
                  <a:srgbClr val="00B0F0"/>
                </a:solidFill>
              </a:rPr>
              <a:t>n</a:t>
            </a:r>
            <a:r>
              <a:rPr lang="en-US" sz="1600" dirty="0">
                <a:solidFill>
                  <a:srgbClr val="00B0F0"/>
                </a:solidFill>
              </a:rPr>
              <a:t> genes</a:t>
            </a:r>
            <a:r>
              <a:rPr lang="en-US" sz="1600" dirty="0"/>
              <a:t> by chance in a </a:t>
            </a:r>
            <a:r>
              <a:rPr lang="en-US" sz="1600" dirty="0">
                <a:solidFill>
                  <a:srgbClr val="7030A0"/>
                </a:solidFill>
              </a:rPr>
              <a:t>pathway or biological process category containing </a:t>
            </a:r>
            <a:r>
              <a:rPr lang="en-US" sz="1600" b="1" dirty="0">
                <a:solidFill>
                  <a:srgbClr val="7030A0"/>
                </a:solidFill>
              </a:rPr>
              <a:t>m</a:t>
            </a:r>
            <a:r>
              <a:rPr lang="en-US" sz="1600" dirty="0">
                <a:solidFill>
                  <a:srgbClr val="7030A0"/>
                </a:solidFill>
              </a:rPr>
              <a:t> genes </a:t>
            </a:r>
            <a:r>
              <a:rPr lang="en-US" sz="1600" dirty="0"/>
              <a:t>from a total </a:t>
            </a:r>
            <a:r>
              <a:rPr lang="en-US" sz="1600" dirty="0">
                <a:solidFill>
                  <a:srgbClr val="FF3300"/>
                </a:solidFill>
              </a:rPr>
              <a:t>genome (or array) size of </a:t>
            </a:r>
            <a:r>
              <a:rPr lang="en-US" sz="1600" b="1" dirty="0">
                <a:solidFill>
                  <a:srgbClr val="FF3300"/>
                </a:solidFill>
              </a:rPr>
              <a:t>N</a:t>
            </a:r>
            <a:r>
              <a:rPr lang="en-US" sz="1600" dirty="0">
                <a:solidFill>
                  <a:srgbClr val="FF3300"/>
                </a:solidFill>
              </a:rPr>
              <a:t> genes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graphicFrame>
        <p:nvGraphicFramePr>
          <p:cNvPr id="23556" name="Object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250744"/>
              </p:ext>
            </p:extLst>
          </p:nvPr>
        </p:nvGraphicFramePr>
        <p:xfrm>
          <a:off x="4973622" y="3091032"/>
          <a:ext cx="38862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" name="Equation" r:id="rId4" imgW="1587240" imgH="914400" progId="Equation.3">
                  <p:embed/>
                </p:oleObj>
              </mc:Choice>
              <mc:Fallback>
                <p:oleObj name="Equation" r:id="rId4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22" y="3091032"/>
                        <a:ext cx="38862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15" descr="Cluster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3"/>
          <a:stretch>
            <a:fillRect/>
          </a:stretch>
        </p:blipFill>
        <p:spPr bwMode="auto">
          <a:xfrm>
            <a:off x="1600200" y="1447800"/>
            <a:ext cx="3276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5741773"/>
              </p:ext>
            </p:extLst>
          </p:nvPr>
        </p:nvGraphicFramePr>
        <p:xfrm>
          <a:off x="5053198" y="1490663"/>
          <a:ext cx="37306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" name="Equation" r:id="rId7" imgW="1523880" imgH="914400" progId="Equation.3">
                  <p:embed/>
                </p:oleObj>
              </mc:Choice>
              <mc:Fallback>
                <p:oleObj name="Equation" r:id="rId7" imgW="1523880" imgH="914400" progId="Equation.3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198" y="1490663"/>
                        <a:ext cx="37306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05000" y="5559696"/>
            <a:ext cx="6924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p-value indicates the probability that the </a:t>
            </a:r>
            <a:r>
              <a:rPr lang="en-US" dirty="0"/>
              <a:t>biological process </a:t>
            </a:r>
            <a:endParaRPr lang="en-US" dirty="0" smtClean="0"/>
          </a:p>
          <a:p>
            <a:r>
              <a:rPr lang="en-US" dirty="0" smtClean="0"/>
              <a:t>category (particular pathway) is enriched by </a:t>
            </a:r>
            <a:r>
              <a:rPr lang="en-US" dirty="0"/>
              <a:t>this microarray </a:t>
            </a:r>
            <a:endParaRPr lang="en-US" dirty="0" smtClean="0"/>
          </a:p>
          <a:p>
            <a:r>
              <a:rPr lang="en-US" dirty="0" smtClean="0"/>
              <a:t>experiment </a:t>
            </a:r>
            <a:r>
              <a:rPr lang="en-US" dirty="0" smtClean="0">
                <a:solidFill>
                  <a:srgbClr val="FF0000"/>
                </a:solidFill>
              </a:rPr>
              <a:t>by chance</a:t>
            </a:r>
            <a:r>
              <a:rPr lang="en-US" dirty="0" smtClean="0"/>
              <a:t>. The smaller the p-</a:t>
            </a:r>
            <a:r>
              <a:rPr lang="en-US" dirty="0" err="1" smtClean="0"/>
              <a:t>val</a:t>
            </a:r>
            <a:r>
              <a:rPr lang="en-US" dirty="0" smtClean="0"/>
              <a:t>, the higher the significance</a:t>
            </a:r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00800" y="3505200"/>
            <a:ext cx="457200" cy="270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4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expression analysis results</a:t>
            </a:r>
          </a:p>
          <a:p>
            <a:pPr lvl="1"/>
            <a:r>
              <a:rPr lang="en-US" dirty="0" smtClean="0"/>
              <a:t>Total number of gene on a chip: 520</a:t>
            </a:r>
          </a:p>
          <a:p>
            <a:pPr lvl="1"/>
            <a:r>
              <a:rPr lang="en-US" dirty="0" smtClean="0"/>
              <a:t>Of which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genes are in a GO</a:t>
            </a:r>
          </a:p>
          <a:p>
            <a:pPr lvl="1"/>
            <a:r>
              <a:rPr lang="en-US" dirty="0" smtClean="0"/>
              <a:t>Total number of DEG: 40</a:t>
            </a:r>
          </a:p>
          <a:p>
            <a:pPr lvl="1"/>
            <a:r>
              <a:rPr lang="en-US" dirty="0" smtClean="0"/>
              <a:t>Of which 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genes are in GO</a:t>
            </a:r>
          </a:p>
          <a:p>
            <a:r>
              <a:rPr lang="en-US" dirty="0" smtClean="0"/>
              <a:t>Do you think it is significant? In other words “is this GO category enriched by/significant this microarray experiment”? </a:t>
            </a:r>
          </a:p>
          <a:p>
            <a:r>
              <a:rPr lang="en-US" dirty="0" smtClean="0"/>
              <a:t>The answer is simple, which is to perform a </a:t>
            </a:r>
            <a:r>
              <a:rPr lang="en-US" dirty="0" err="1" smtClean="0"/>
              <a:t>hypergeometric</a:t>
            </a:r>
            <a:r>
              <a:rPr lang="en-US" dirty="0" smtClean="0"/>
              <a:t> test: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(4, 20, 500, 40,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0.01371</a:t>
            </a:r>
          </a:p>
          <a:p>
            <a:r>
              <a:rPr lang="en-US" sz="2600" dirty="0" smtClean="0"/>
              <a:t>Sometime people report: </a:t>
            </a:r>
            <a:r>
              <a:rPr lang="en-US" sz="2600" b="1" i="1" u="sng" dirty="0" err="1" smtClean="0"/>
              <a:t>phyper</a:t>
            </a:r>
            <a:r>
              <a:rPr lang="en-US" sz="2600" b="1" i="1" u="sng" dirty="0" smtClean="0"/>
              <a:t>(</a:t>
            </a:r>
            <a:r>
              <a:rPr lang="en-US" sz="2600" b="1" i="1" u="sng" dirty="0" smtClean="0">
                <a:solidFill>
                  <a:srgbClr val="FF0000"/>
                </a:solidFill>
              </a:rPr>
              <a:t>5</a:t>
            </a:r>
            <a:r>
              <a:rPr lang="en-US" sz="2600" b="1" i="1" u="sng" dirty="0" smtClean="0"/>
              <a:t>, 20, 500, 40, </a:t>
            </a:r>
            <a:r>
              <a:rPr lang="en-US" sz="2600" b="1" i="1" u="sng" dirty="0" err="1" smtClean="0"/>
              <a:t>lower.tail</a:t>
            </a:r>
            <a:r>
              <a:rPr lang="en-US" sz="2600" b="1" i="1" u="sng" dirty="0" smtClean="0"/>
              <a:t>=FALSE) = </a:t>
            </a:r>
            <a:r>
              <a:rPr lang="en-US" sz="2600" b="1" i="1" u="sng" dirty="0"/>
              <a:t>0.002459</a:t>
            </a:r>
          </a:p>
        </p:txBody>
      </p:sp>
    </p:spTree>
    <p:extLst>
      <p:ext uri="{BB962C8B-B14F-4D97-AF65-F5344CB8AC3E}">
        <p14:creationId xmlns:p14="http://schemas.microsoft.com/office/powerpoint/2010/main" val="5622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762000"/>
            <a:ext cx="8229600" cy="792163"/>
          </a:xfrm>
        </p:spPr>
        <p:txBody>
          <a:bodyPr/>
          <a:lstStyle/>
          <a:p>
            <a:pPr eaLnBrk="1" hangingPunct="1"/>
            <a:r>
              <a:rPr lang="en-US" sz="3200" smtClean="0"/>
              <a:t>The Road to Pathway Analysis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2209800" y="6019800"/>
            <a:ext cx="5462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Adapted from Werner (2008), Current Opinion in Biotech., 19:50-64</a:t>
            </a:r>
          </a:p>
        </p:txBody>
      </p:sp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546100" y="1778000"/>
            <a:ext cx="8216900" cy="3614738"/>
            <a:chOff x="344" y="1120"/>
            <a:chExt cx="5176" cy="2277"/>
          </a:xfrm>
        </p:grpSpPr>
        <p:pic>
          <p:nvPicPr>
            <p:cNvPr id="3077" name="Picture 4" descr="Microarray_to_pathway_to_regulatory_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120"/>
              <a:ext cx="5136" cy="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8" descr="NG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22763" r="57071" b="42894"/>
            <a:stretch>
              <a:fillRect/>
            </a:stretch>
          </p:blipFill>
          <p:spPr bwMode="auto">
            <a:xfrm>
              <a:off x="529" y="2016"/>
              <a:ext cx="603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Text Box 19"/>
            <p:cNvSpPr txBox="1">
              <a:spLocks noChangeArrowheads="1"/>
            </p:cNvSpPr>
            <p:nvPr/>
          </p:nvSpPr>
          <p:spPr bwMode="auto">
            <a:xfrm>
              <a:off x="344" y="2544"/>
              <a:ext cx="95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Next Gen RNA-Seq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4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Fisher’s Exact Test (FET)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--right</a:t>
            </a:r>
            <a:r>
              <a:rPr lang="en-US" sz="2400" i="1" dirty="0" smtClean="0"/>
              <a:t>-tailed test</a:t>
            </a: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219200" y="2020888"/>
            <a:ext cx="6705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	DEG	 Not </a:t>
            </a:r>
            <a:r>
              <a:rPr lang="en-US" dirty="0" smtClean="0"/>
              <a:t>DEGs         totals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In a </a:t>
            </a:r>
            <a:r>
              <a:rPr lang="en-US" dirty="0"/>
              <a:t>GO </a:t>
            </a:r>
            <a:r>
              <a:rPr lang="en-US" dirty="0" smtClean="0"/>
              <a:t>category</a:t>
            </a:r>
            <a:r>
              <a:rPr lang="en-US" dirty="0"/>
              <a:t>	  </a:t>
            </a:r>
            <a:r>
              <a:rPr lang="en-US" dirty="0" smtClean="0"/>
              <a:t>x </a:t>
            </a:r>
            <a:r>
              <a:rPr lang="en-US" dirty="0"/>
              <a:t>	     </a:t>
            </a:r>
            <a:r>
              <a:rPr lang="en-US" dirty="0" smtClean="0"/>
              <a:t>m-x </a:t>
            </a:r>
            <a:r>
              <a:rPr lang="en-US" dirty="0"/>
              <a:t>	</a:t>
            </a:r>
            <a:r>
              <a:rPr lang="en-US" dirty="0" smtClean="0"/>
              <a:t>           m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Not in GO category </a:t>
            </a:r>
            <a:r>
              <a:rPr lang="en-US" dirty="0"/>
              <a:t>	 </a:t>
            </a:r>
            <a:r>
              <a:rPr lang="en-US" dirty="0" smtClean="0"/>
              <a:t>k-x </a:t>
            </a:r>
            <a:r>
              <a:rPr lang="en-US" dirty="0"/>
              <a:t>	     </a:t>
            </a:r>
            <a:r>
              <a:rPr lang="en-US" dirty="0" err="1" smtClean="0"/>
              <a:t>n-k+x</a:t>
            </a: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         n 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totals 		</a:t>
            </a:r>
            <a:r>
              <a:rPr lang="en-US" dirty="0" smtClean="0"/>
              <a:t> k </a:t>
            </a:r>
            <a:r>
              <a:rPr lang="en-US" dirty="0"/>
              <a:t>	   </a:t>
            </a:r>
            <a:r>
              <a:rPr lang="en-US" dirty="0" smtClean="0"/>
              <a:t>  </a:t>
            </a:r>
            <a:r>
              <a:rPr lang="en-US" dirty="0" err="1" smtClean="0"/>
              <a:t>m+n</a:t>
            </a:r>
            <a:r>
              <a:rPr lang="en-US" dirty="0" smtClean="0"/>
              <a:t> -k         m + n </a:t>
            </a:r>
            <a:r>
              <a:rPr lang="en-US" dirty="0"/>
              <a:t>(genes on array)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3124200" y="1487488"/>
            <a:ext cx="201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u="sng" dirty="0"/>
              <a:t>Contingency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3886200"/>
            <a:ext cx="5881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now you are probably given something like the following:</a:t>
            </a:r>
          </a:p>
          <a:p>
            <a:r>
              <a:rPr lang="en-US" dirty="0" smtClean="0"/>
              <a:t>x   &lt;- </a:t>
            </a:r>
            <a:r>
              <a:rPr lang="en-US" dirty="0" smtClean="0">
                <a:solidFill>
                  <a:srgbClr val="FF0000"/>
                </a:solidFill>
              </a:rPr>
              <a:t>5 </a:t>
            </a:r>
            <a:r>
              <a:rPr lang="en-US" dirty="0" smtClean="0"/>
              <a:t>     #</a:t>
            </a:r>
            <a:r>
              <a:rPr lang="en-US" dirty="0" err="1" smtClean="0"/>
              <a:t>num_of_DEG</a:t>
            </a:r>
            <a:r>
              <a:rPr lang="en-US" dirty="0" smtClean="0"/>
              <a:t> in GO</a:t>
            </a:r>
          </a:p>
          <a:p>
            <a:r>
              <a:rPr lang="en-US" dirty="0" smtClean="0"/>
              <a:t>m &lt;-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   #</a:t>
            </a:r>
            <a:r>
              <a:rPr lang="en-US" dirty="0" err="1" smtClean="0"/>
              <a:t>num_of_gene</a:t>
            </a:r>
            <a:r>
              <a:rPr lang="en-US" dirty="0" smtClean="0"/>
              <a:t> on chip in GO</a:t>
            </a:r>
          </a:p>
          <a:p>
            <a:r>
              <a:rPr lang="en-US" dirty="0" smtClean="0"/>
              <a:t>n  &lt;- 500  #</a:t>
            </a:r>
            <a:r>
              <a:rPr lang="en-US" dirty="0" err="1" smtClean="0"/>
              <a:t>num_of_gene</a:t>
            </a:r>
            <a:r>
              <a:rPr lang="en-US" dirty="0" smtClean="0"/>
              <a:t> on chip NOT in GO</a:t>
            </a:r>
          </a:p>
          <a:p>
            <a:r>
              <a:rPr lang="en-US" dirty="0" smtClean="0"/>
              <a:t>k   &lt;- 40    #</a:t>
            </a:r>
            <a:r>
              <a:rPr lang="en-US" dirty="0" err="1" smtClean="0"/>
              <a:t>num_of_DEG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98" y="5389486"/>
            <a:ext cx="7714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</a:t>
            </a:r>
            <a:r>
              <a:rPr lang="en-US" dirty="0" err="1" smtClean="0"/>
              <a:t>hypergeometric</a:t>
            </a:r>
            <a:r>
              <a:rPr lang="en-US" dirty="0" smtClean="0"/>
              <a:t> test vs. FET, watch out!!</a:t>
            </a:r>
          </a:p>
          <a:p>
            <a:r>
              <a:rPr lang="en-US" dirty="0" smtClean="0"/>
              <a:t>	</a:t>
            </a:r>
            <a:r>
              <a:rPr lang="en-US" sz="1600" b="1" i="1" u="sng" dirty="0" err="1" smtClean="0"/>
              <a:t>phyper</a:t>
            </a:r>
            <a:r>
              <a:rPr lang="en-US" sz="1600" b="1" i="1" u="sng" dirty="0" smtClean="0">
                <a:solidFill>
                  <a:srgbClr val="FF0000"/>
                </a:solidFill>
              </a:rPr>
              <a:t>((x-1),</a:t>
            </a:r>
            <a:r>
              <a:rPr lang="en-US" sz="1600" b="1" i="1" u="sng" dirty="0" smtClean="0"/>
              <a:t> m, n, k, </a:t>
            </a:r>
            <a:r>
              <a:rPr lang="en-US" sz="1600" b="1" i="1" u="sng" dirty="0" err="1" smtClean="0"/>
              <a:t>lower.tail</a:t>
            </a:r>
            <a:r>
              <a:rPr lang="en-US" sz="1600" b="1" i="1" u="sng" dirty="0" smtClean="0"/>
              <a:t>=FALSE)</a:t>
            </a:r>
          </a:p>
          <a:p>
            <a:r>
              <a:rPr lang="en-US" sz="1600" b="1" i="1" dirty="0"/>
              <a:t>	</a:t>
            </a:r>
            <a:r>
              <a:rPr lang="en-US" sz="1600" b="1" i="1" u="sng" dirty="0" smtClean="0"/>
              <a:t>(</a:t>
            </a:r>
            <a:r>
              <a:rPr lang="en-US" sz="1600" b="1" i="1" u="sng" dirty="0" err="1" smtClean="0"/>
              <a:t>fisher.test</a:t>
            </a:r>
            <a:r>
              <a:rPr lang="en-US" sz="1600" b="1" i="1" u="sng" dirty="0" smtClean="0"/>
              <a:t>(matrix(c(x,(k-x), (m-x), (</a:t>
            </a:r>
            <a:r>
              <a:rPr lang="en-US" sz="1600" b="1" i="1" u="sng" dirty="0" err="1" smtClean="0"/>
              <a:t>n-k+x</a:t>
            </a:r>
            <a:r>
              <a:rPr lang="en-US" sz="1600" b="1" i="1" u="sng" dirty="0" smtClean="0"/>
              <a:t>)),2,2), alternative='greater'))$</a:t>
            </a:r>
            <a:r>
              <a:rPr lang="en-US" sz="1600" b="1" i="1" u="sng" dirty="0" err="1" smtClean="0"/>
              <a:t>p.value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10595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distribution for determining significance of an enriched pathway, what does each term account for?</a:t>
            </a:r>
          </a:p>
          <a:p>
            <a:pPr>
              <a:buFontTx/>
              <a:buNone/>
            </a:pPr>
            <a:endParaRPr lang="en-US" sz="2400" dirty="0" smtClean="0"/>
          </a:p>
          <a:p>
            <a:r>
              <a:rPr lang="en-US" sz="2000" dirty="0" smtClean="0"/>
              <a:t>N: ___________________</a:t>
            </a:r>
          </a:p>
          <a:p>
            <a:pPr>
              <a:buFontTx/>
              <a:buNone/>
            </a:pPr>
            <a:endParaRPr lang="en-US" sz="2000" dirty="0" smtClean="0"/>
          </a:p>
          <a:p>
            <a:r>
              <a:rPr lang="en-US" sz="2000" dirty="0" smtClean="0"/>
              <a:t>n: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m: ___________________</a:t>
            </a:r>
          </a:p>
          <a:p>
            <a:endParaRPr lang="en-US" sz="2000" dirty="0" smtClean="0"/>
          </a:p>
          <a:p>
            <a:r>
              <a:rPr lang="en-US" sz="2000" dirty="0" smtClean="0"/>
              <a:t>k:____________________</a:t>
            </a:r>
          </a:p>
        </p:txBody>
      </p:sp>
      <p:graphicFrame>
        <p:nvGraphicFramePr>
          <p:cNvPr id="25604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1047208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Statistical Inference Recap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295400"/>
            <a:ext cx="4724400" cy="5334000"/>
          </a:xfrm>
          <a:solidFill>
            <a:schemeClr val="bg1"/>
          </a:solidFill>
          <a:ln w="38100" cap="flat">
            <a:solidFill>
              <a:srgbClr val="0000FF"/>
            </a:solidFill>
            <a:prstDash val="lg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/>
              <a:t>According to the </a:t>
            </a:r>
            <a:r>
              <a:rPr lang="en-US" sz="2400" dirty="0" err="1" smtClean="0"/>
              <a:t>hypergeometric</a:t>
            </a:r>
            <a:r>
              <a:rPr lang="en-US" sz="2400" dirty="0" smtClean="0"/>
              <a:t> distribution for determining significance of an enriched pathway in a cluster, what does each term account for?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400" dirty="0" smtClean="0">
                <a:solidFill>
                  <a:srgbClr val="FF3300"/>
                </a:solidFill>
              </a:rPr>
              <a:t>genome (or array) size</a:t>
            </a:r>
            <a:r>
              <a:rPr lang="en-US" sz="2400" dirty="0" smtClean="0"/>
              <a:t> </a:t>
            </a: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n: </a:t>
            </a:r>
            <a:r>
              <a:rPr lang="en-US" sz="2000" dirty="0">
                <a:solidFill>
                  <a:srgbClr val="FF3300"/>
                </a:solidFill>
              </a:rPr>
              <a:t>c</a:t>
            </a:r>
            <a:r>
              <a:rPr lang="en-US" sz="2000" dirty="0" smtClean="0">
                <a:solidFill>
                  <a:srgbClr val="FF3300"/>
                </a:solidFill>
              </a:rPr>
              <a:t>luster size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m: </a:t>
            </a:r>
            <a:r>
              <a:rPr lang="en-US" sz="2000" dirty="0" smtClean="0">
                <a:solidFill>
                  <a:srgbClr val="FF3300"/>
                </a:solidFill>
              </a:rPr>
              <a:t># of genes with the annotation of the pathway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k: </a:t>
            </a:r>
            <a:r>
              <a:rPr lang="en-US" sz="2000" dirty="0" smtClean="0">
                <a:solidFill>
                  <a:srgbClr val="FF3300"/>
                </a:solidFill>
              </a:rPr>
              <a:t># of genes in the cluster with the annotation of the pathway</a:t>
            </a:r>
          </a:p>
        </p:txBody>
      </p:sp>
      <p:graphicFrame>
        <p:nvGraphicFramePr>
          <p:cNvPr id="26628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8425708"/>
              </p:ext>
            </p:extLst>
          </p:nvPr>
        </p:nvGraphicFramePr>
        <p:xfrm>
          <a:off x="228600" y="2590800"/>
          <a:ext cx="36576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Equation" r:id="rId3" imgW="1587240" imgH="914400" progId="Equation.3">
                  <p:embed/>
                </p:oleObj>
              </mc:Choice>
              <mc:Fallback>
                <p:oleObj name="Equation" r:id="rId3" imgW="15872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3657600" cy="210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33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 Ontology (GO)</a:t>
            </a:r>
          </a:p>
          <a:p>
            <a:pPr lvl="1"/>
            <a:r>
              <a:rPr lang="en-US" dirty="0" smtClean="0"/>
              <a:t>Cellular components (CC)</a:t>
            </a:r>
          </a:p>
          <a:p>
            <a:pPr lvl="1"/>
            <a:r>
              <a:rPr lang="en-US" dirty="0" smtClean="0"/>
              <a:t>Biological processes (BP)</a:t>
            </a:r>
          </a:p>
          <a:p>
            <a:pPr lvl="1"/>
            <a:r>
              <a:rPr lang="en-US" dirty="0" smtClean="0"/>
              <a:t>Molecular functions (MF)</a:t>
            </a:r>
          </a:p>
          <a:p>
            <a:r>
              <a:rPr lang="en-US" dirty="0" smtClean="0"/>
              <a:t>Well curated pathway database</a:t>
            </a:r>
          </a:p>
          <a:p>
            <a:pPr lvl="1"/>
            <a:r>
              <a:rPr lang="en-US" dirty="0" smtClean="0"/>
              <a:t>KEGG pathway</a:t>
            </a:r>
          </a:p>
          <a:p>
            <a:pPr lvl="1"/>
            <a:r>
              <a:rPr lang="en-US" dirty="0" err="1" smtClean="0"/>
              <a:t>Biocarta</a:t>
            </a:r>
            <a:endParaRPr lang="en-US" dirty="0" smtClean="0"/>
          </a:p>
          <a:p>
            <a:pPr lvl="1"/>
            <a:r>
              <a:rPr lang="en-US" dirty="0" err="1" smtClean="0"/>
              <a:t>GenMAPP</a:t>
            </a:r>
            <a:endParaRPr lang="en-US" dirty="0" smtClean="0"/>
          </a:p>
          <a:p>
            <a:pPr lvl="1"/>
            <a:r>
              <a:rPr lang="en-US" dirty="0" smtClean="0"/>
              <a:t>IPA pathway database</a:t>
            </a:r>
          </a:p>
          <a:p>
            <a:r>
              <a:rPr lang="en-US" dirty="0" smtClean="0"/>
              <a:t>Gene set collections</a:t>
            </a:r>
          </a:p>
          <a:p>
            <a:pPr lvl="1"/>
            <a:r>
              <a:rPr lang="en-US" dirty="0" err="1" smtClean="0"/>
              <a:t>MSigDB</a:t>
            </a:r>
            <a:endParaRPr lang="en-US" dirty="0" smtClean="0"/>
          </a:p>
          <a:p>
            <a:pPr lvl="1"/>
            <a:r>
              <a:rPr lang="en-US" dirty="0" err="1" smtClean="0"/>
              <a:t>GAzer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study_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16" b="17520"/>
          <a:stretch>
            <a:fillRect/>
          </a:stretch>
        </p:blipFill>
        <p:spPr bwMode="auto">
          <a:xfrm>
            <a:off x="2895600" y="1295400"/>
            <a:ext cx="4108450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6"/>
          <p:cNvSpPr>
            <a:spLocks noChangeArrowheads="1"/>
          </p:cNvSpPr>
          <p:nvPr/>
        </p:nvSpPr>
        <p:spPr bwMode="auto">
          <a:xfrm>
            <a:off x="3581400" y="3733800"/>
            <a:ext cx="3657600" cy="1143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28" name="AutoShape 7"/>
          <p:cNvSpPr>
            <a:spLocks/>
          </p:cNvSpPr>
          <p:nvPr/>
        </p:nvSpPr>
        <p:spPr bwMode="auto">
          <a:xfrm rot="-5400000">
            <a:off x="5715000" y="3810000"/>
            <a:ext cx="457200" cy="2743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5165725" y="5370513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ANOVA model</a:t>
            </a:r>
          </a:p>
        </p:txBody>
      </p:sp>
      <p:sp>
        <p:nvSpPr>
          <p:cNvPr id="26630" name="AutoShape 9"/>
          <p:cNvSpPr>
            <a:spLocks noChangeArrowheads="1"/>
          </p:cNvSpPr>
          <p:nvPr/>
        </p:nvSpPr>
        <p:spPr bwMode="auto">
          <a:xfrm>
            <a:off x="5848350" y="57150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31" name="Rectangle 10"/>
          <p:cNvSpPr>
            <a:spLocks noChangeArrowheads="1"/>
          </p:cNvSpPr>
          <p:nvPr/>
        </p:nvSpPr>
        <p:spPr bwMode="auto">
          <a:xfrm>
            <a:off x="4057650" y="6035675"/>
            <a:ext cx="4030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mtClean="0">
                <a:solidFill>
                  <a:srgbClr val="000000"/>
                </a:solidFill>
              </a:rPr>
              <a:t>3730 DE probe sets (Q-value &lt; 0.01)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600" smtClean="0">
                <a:solidFill>
                  <a:srgbClr val="000000"/>
                </a:solidFill>
              </a:rPr>
              <a:t>[1634 up-regulated, 2096 down-regulated]</a:t>
            </a:r>
            <a:r>
              <a:rPr lang="en-US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6632" name="Rectangle 10"/>
          <p:cNvSpPr>
            <a:spLocks noChangeArrowheads="1"/>
          </p:cNvSpPr>
          <p:nvPr/>
        </p:nvSpPr>
        <p:spPr bwMode="auto">
          <a:xfrm>
            <a:off x="6629400" y="1295400"/>
            <a:ext cx="206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smtClean="0">
                <a:solidFill>
                  <a:srgbClr val="000000"/>
                </a:solidFill>
              </a:rPr>
              <a:t>peroxisome proliferator-activated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smtClean="0">
                <a:solidFill>
                  <a:srgbClr val="000000"/>
                </a:solidFill>
              </a:rPr>
              <a:t>receptor gamma</a:t>
            </a:r>
          </a:p>
        </p:txBody>
      </p:sp>
      <p:sp>
        <p:nvSpPr>
          <p:cNvPr id="26633" name="Rectangle 11"/>
          <p:cNvSpPr>
            <a:spLocks noChangeArrowheads="1"/>
          </p:cNvSpPr>
          <p:nvPr/>
        </p:nvSpPr>
        <p:spPr bwMode="auto">
          <a:xfrm>
            <a:off x="7010400" y="1727200"/>
            <a:ext cx="10937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Rosiglitazone</a:t>
            </a:r>
          </a:p>
        </p:txBody>
      </p:sp>
      <p:sp>
        <p:nvSpPr>
          <p:cNvPr id="26634" name="Rectangle 6"/>
          <p:cNvSpPr>
            <a:spLocks noChangeArrowheads="1"/>
          </p:cNvSpPr>
          <p:nvPr/>
        </p:nvSpPr>
        <p:spPr bwMode="auto">
          <a:xfrm>
            <a:off x="0" y="4495800"/>
            <a:ext cx="3506788" cy="1190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 mouse cell lines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stably transfected with PPAR-</a:t>
            </a:r>
            <a:r>
              <a:rPr lang="en-US" smtClean="0">
                <a:solidFill>
                  <a:srgbClr val="000000"/>
                </a:solidFill>
                <a:latin typeface="Symbol" pitchFamily="18" charset="2"/>
              </a:rPr>
              <a:t>g</a:t>
            </a:r>
            <a:r>
              <a:rPr lang="en-US" smtClean="0">
                <a:solidFill>
                  <a:srgbClr val="000000"/>
                </a:solidFill>
              </a:rPr>
              <a:t>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 Affymetrix Mouse 430vs2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mtClean="0">
                <a:solidFill>
                  <a:srgbClr val="000000"/>
                </a:solidFill>
              </a:rPr>
              <a:t> Data RMA normalized</a:t>
            </a:r>
          </a:p>
        </p:txBody>
      </p:sp>
      <p:sp>
        <p:nvSpPr>
          <p:cNvPr id="26635" name="Text Box 7"/>
          <p:cNvSpPr txBox="1">
            <a:spLocks noChangeArrowheads="1"/>
          </p:cNvSpPr>
          <p:nvPr/>
        </p:nvSpPr>
        <p:spPr bwMode="auto">
          <a:xfrm>
            <a:off x="228600" y="5791200"/>
            <a:ext cx="2724150" cy="915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Shockley et al.,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J. Cell. Biochem, 2009, 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06:232-246</a:t>
            </a:r>
          </a:p>
        </p:txBody>
      </p:sp>
      <p:sp>
        <p:nvSpPr>
          <p:cNvPr id="26636" name="Rectangle 2"/>
          <p:cNvSpPr>
            <a:spLocks noChangeArrowheads="1"/>
          </p:cNvSpPr>
          <p:nvPr/>
        </p:nvSpPr>
        <p:spPr bwMode="auto">
          <a:xfrm>
            <a:off x="609600" y="533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000000"/>
                </a:solidFill>
              </a:rPr>
              <a:t>Study Design for Sample Data</a:t>
            </a:r>
          </a:p>
        </p:txBody>
      </p:sp>
    </p:spTree>
    <p:extLst>
      <p:ext uri="{BB962C8B-B14F-4D97-AF65-F5344CB8AC3E}">
        <p14:creationId xmlns:p14="http://schemas.microsoft.com/office/powerpoint/2010/main" val="29679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639763"/>
          </a:xfrm>
        </p:spPr>
        <p:txBody>
          <a:bodyPr/>
          <a:lstStyle/>
          <a:p>
            <a:pPr eaLnBrk="1" hangingPunct="1"/>
            <a:r>
              <a:rPr lang="en-US" sz="3200" smtClean="0"/>
              <a:t>Pathways Over-represented</a:t>
            </a:r>
          </a:p>
        </p:txBody>
      </p:sp>
      <p:grpSp>
        <p:nvGrpSpPr>
          <p:cNvPr id="27651" name="Group 7"/>
          <p:cNvGrpSpPr>
            <a:grpSpLocks/>
          </p:cNvGrpSpPr>
          <p:nvPr/>
        </p:nvGrpSpPr>
        <p:grpSpPr bwMode="auto">
          <a:xfrm>
            <a:off x="990600" y="2209800"/>
            <a:ext cx="7666038" cy="3921125"/>
            <a:chOff x="528" y="976"/>
            <a:chExt cx="4829" cy="2470"/>
          </a:xfrm>
        </p:grpSpPr>
        <p:pic>
          <p:nvPicPr>
            <p:cNvPr id="2765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7" t="26974" r="44939" b="36111"/>
            <a:stretch>
              <a:fillRect/>
            </a:stretch>
          </p:blipFill>
          <p:spPr bwMode="auto">
            <a:xfrm>
              <a:off x="528" y="976"/>
              <a:ext cx="2220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1" t="26974" r="3125" b="36111"/>
            <a:stretch>
              <a:fillRect/>
            </a:stretch>
          </p:blipFill>
          <p:spPr bwMode="auto">
            <a:xfrm>
              <a:off x="2726" y="979"/>
              <a:ext cx="2631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1752600" y="1371600"/>
            <a:ext cx="673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NIAID’s DAVID Database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D</a:t>
            </a:r>
            <a:r>
              <a:rPr lang="en-US" smtClean="0">
                <a:solidFill>
                  <a:srgbClr val="000000"/>
                </a:solidFill>
              </a:rPr>
              <a:t>atabase for </a:t>
            </a:r>
            <a:r>
              <a:rPr lang="en-US" b="1" smtClean="0">
                <a:solidFill>
                  <a:srgbClr val="000000"/>
                </a:solidFill>
              </a:rPr>
              <a:t>A</a:t>
            </a:r>
            <a:r>
              <a:rPr lang="en-US" smtClean="0">
                <a:solidFill>
                  <a:srgbClr val="000000"/>
                </a:solidFill>
              </a:rPr>
              <a:t>nnotation, </a:t>
            </a:r>
            <a:r>
              <a:rPr lang="en-US" b="1" smtClean="0">
                <a:solidFill>
                  <a:srgbClr val="000000"/>
                </a:solidFill>
              </a:rPr>
              <a:t>V</a:t>
            </a:r>
            <a:r>
              <a:rPr lang="en-US" smtClean="0">
                <a:solidFill>
                  <a:srgbClr val="000000"/>
                </a:solidFill>
              </a:rPr>
              <a:t>isualization and</a:t>
            </a:r>
            <a:r>
              <a:rPr lang="en-US" b="1" smtClean="0">
                <a:solidFill>
                  <a:srgbClr val="000000"/>
                </a:solidFill>
              </a:rPr>
              <a:t> I</a:t>
            </a:r>
            <a:r>
              <a:rPr lang="en-US" smtClean="0">
                <a:solidFill>
                  <a:srgbClr val="000000"/>
                </a:solidFill>
              </a:rPr>
              <a:t>ntegrated </a:t>
            </a:r>
            <a:r>
              <a:rPr lang="en-US" b="1" smtClean="0">
                <a:solidFill>
                  <a:srgbClr val="000000"/>
                </a:solidFill>
              </a:rPr>
              <a:t>D</a:t>
            </a:r>
            <a:r>
              <a:rPr lang="en-US" smtClean="0">
                <a:solidFill>
                  <a:srgbClr val="000000"/>
                </a:solidFill>
              </a:rPr>
              <a:t>iscovery </a:t>
            </a:r>
          </a:p>
        </p:txBody>
      </p:sp>
      <p:sp>
        <p:nvSpPr>
          <p:cNvPr id="27653" name="Rectangle 9"/>
          <p:cNvSpPr>
            <a:spLocks noChangeArrowheads="1"/>
          </p:cNvSpPr>
          <p:nvPr/>
        </p:nvSpPr>
        <p:spPr bwMode="auto">
          <a:xfrm>
            <a:off x="3657600" y="6324600"/>
            <a:ext cx="301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http://david.abcc.ncifcrf.gov/</a:t>
            </a:r>
          </a:p>
        </p:txBody>
      </p:sp>
    </p:spTree>
    <p:extLst>
      <p:ext uri="{BB962C8B-B14F-4D97-AF65-F5344CB8AC3E}">
        <p14:creationId xmlns:p14="http://schemas.microsoft.com/office/powerpoint/2010/main" val="37152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610600" cy="10668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sz="3600" dirty="0" smtClean="0"/>
              <a:t>Ingenuity Pathway Analysis (IPA) </a:t>
            </a:r>
            <a:br>
              <a:rPr lang="en-US" sz="3600" dirty="0" smtClean="0"/>
            </a:br>
            <a:r>
              <a:rPr lang="en-US" sz="3600" dirty="0" smtClean="0"/>
              <a:t>--</a:t>
            </a:r>
            <a:r>
              <a:rPr lang="en-US" sz="2800" dirty="0" smtClean="0"/>
              <a:t>Knowledgebase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205029"/>
            <a:ext cx="6629400" cy="3048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Desk top Java application utilizing a remote server for data, analysis and file management</a:t>
            </a: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/>
              <a:t>IPA Ontology: </a:t>
            </a:r>
            <a:r>
              <a:rPr lang="en-US" sz="2400" dirty="0" err="1" smtClean="0"/>
              <a:t>Curation</a:t>
            </a:r>
            <a:r>
              <a:rPr lang="en-US" sz="2400" dirty="0" smtClean="0"/>
              <a:t> of the scientific literature and content extraction of the IPA repository of molecular interactions, regulatory events, biological processes, gene-to-phenotype associations, and chemical knowledge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228886"/>
            <a:ext cx="60198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609600"/>
            <a:ext cx="7086600" cy="868363"/>
          </a:xfrm>
        </p:spPr>
        <p:txBody>
          <a:bodyPr/>
          <a:lstStyle/>
          <a:p>
            <a:r>
              <a:rPr lang="en-US" sz="4000" smtClean="0"/>
              <a:t>IPA Enrichment Analysis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676400" y="1905000"/>
            <a:ext cx="7010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30000"/>
              </a:spcAft>
              <a:buFontTx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Uses the Fisher’s exact test to determine the significance of a functional group or 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# molecules in a list that are associated with a function/pathway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total # of molecules that are associated with a function/pathway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# of molecules in all possible functions/pathways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30000"/>
              </a:spcAft>
              <a:buFontTx/>
              <a:buChar char="–"/>
            </a:pPr>
            <a:r>
              <a:rPr lang="en-US" dirty="0" smtClean="0">
                <a:solidFill>
                  <a:srgbClr val="000000"/>
                </a:solidFill>
              </a:rPr>
              <a:t>total # of molecules in the reference set</a:t>
            </a:r>
          </a:p>
        </p:txBody>
      </p:sp>
    </p:spTree>
    <p:extLst>
      <p:ext uri="{BB962C8B-B14F-4D97-AF65-F5344CB8AC3E}">
        <p14:creationId xmlns:p14="http://schemas.microsoft.com/office/powerpoint/2010/main" val="3432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838200"/>
            <a:ext cx="7467600" cy="715963"/>
          </a:xfrm>
        </p:spPr>
        <p:txBody>
          <a:bodyPr/>
          <a:lstStyle/>
          <a:p>
            <a:pPr eaLnBrk="1" hangingPunct="1"/>
            <a:r>
              <a:rPr lang="en-US" sz="2800" smtClean="0"/>
              <a:t>IPA Canonical Pathway Over-representation</a:t>
            </a:r>
          </a:p>
        </p:txBody>
      </p:sp>
      <p:pic>
        <p:nvPicPr>
          <p:cNvPr id="30723" name="Picture 5" descr="IPA_cononical_Pathway_PPAR_gamm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88"/>
          <a:stretch>
            <a:fillRect/>
          </a:stretch>
        </p:blipFill>
        <p:spPr bwMode="auto">
          <a:xfrm>
            <a:off x="381000" y="1600200"/>
            <a:ext cx="8266113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1752600" y="5768975"/>
            <a:ext cx="7073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Ratio = # of genes in a pathway that meet cutoff criteria / total # of genes in the pathway</a:t>
            </a:r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auto">
          <a:xfrm>
            <a:off x="990600" y="5181600"/>
            <a:ext cx="7278688" cy="274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Canonical pathway: Highly curated metabolic and cell signaling pathways from KEGG, scientific literature </a:t>
            </a:r>
          </a:p>
        </p:txBody>
      </p:sp>
      <p:sp>
        <p:nvSpPr>
          <p:cNvPr id="30726" name="AutoShape 7"/>
          <p:cNvSpPr>
            <a:spLocks noChangeArrowheads="1"/>
          </p:cNvSpPr>
          <p:nvPr/>
        </p:nvSpPr>
        <p:spPr bwMode="auto">
          <a:xfrm>
            <a:off x="1295400" y="4343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7" name="AutoShape 8"/>
          <p:cNvSpPr>
            <a:spLocks noChangeArrowheads="1"/>
          </p:cNvSpPr>
          <p:nvPr/>
        </p:nvSpPr>
        <p:spPr bwMode="auto">
          <a:xfrm>
            <a:off x="1600200" y="43434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8" name="AutoShape 9"/>
          <p:cNvSpPr>
            <a:spLocks noChangeArrowheads="1"/>
          </p:cNvSpPr>
          <p:nvPr/>
        </p:nvSpPr>
        <p:spPr bwMode="auto">
          <a:xfrm>
            <a:off x="2819400" y="38100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9" name="AutoShape 10"/>
          <p:cNvSpPr>
            <a:spLocks noChangeArrowheads="1"/>
          </p:cNvSpPr>
          <p:nvPr/>
        </p:nvSpPr>
        <p:spPr bwMode="auto">
          <a:xfrm>
            <a:off x="2057400" y="42672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0" name="AutoShape 11"/>
          <p:cNvSpPr>
            <a:spLocks noChangeArrowheads="1"/>
          </p:cNvSpPr>
          <p:nvPr/>
        </p:nvSpPr>
        <p:spPr bwMode="auto">
          <a:xfrm>
            <a:off x="3581400" y="41148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1" name="AutoShape 13"/>
          <p:cNvSpPr>
            <a:spLocks noChangeArrowheads="1"/>
          </p:cNvSpPr>
          <p:nvPr/>
        </p:nvSpPr>
        <p:spPr bwMode="auto">
          <a:xfrm>
            <a:off x="4648200" y="4114800"/>
            <a:ext cx="228600" cy="381000"/>
          </a:xfrm>
          <a:prstGeom prst="upArrow">
            <a:avLst>
              <a:gd name="adj1" fmla="val 50000"/>
              <a:gd name="adj2" fmla="val 41667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non-parametric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Kolmogorov-Smirnov (K-S) test</a:t>
            </a:r>
          </a:p>
          <a:p>
            <a:r>
              <a:rPr lang="en-US" dirty="0" smtClean="0"/>
              <a:t>Compare a sample empirical distribution function to the reference distribution</a:t>
            </a:r>
          </a:p>
          <a:p>
            <a:r>
              <a:rPr lang="en-US" dirty="0" smtClean="0"/>
              <a:t>Or, compare two sample empirical distribution functions</a:t>
            </a:r>
          </a:p>
          <a:p>
            <a:r>
              <a:rPr lang="en-US" dirty="0" smtClean="0"/>
              <a:t>The test is performed in relevant to different null hypothesis setting</a:t>
            </a:r>
          </a:p>
        </p:txBody>
      </p:sp>
    </p:spTree>
    <p:extLst>
      <p:ext uri="{BB962C8B-B14F-4D97-AF65-F5344CB8AC3E}">
        <p14:creationId xmlns:p14="http://schemas.microsoft.com/office/powerpoint/2010/main" val="411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Knowledge based pathway analysis</a:t>
            </a:r>
          </a:p>
          <a:p>
            <a:r>
              <a:rPr lang="en-US" dirty="0" smtClean="0"/>
              <a:t>Two major statistical approaches</a:t>
            </a:r>
          </a:p>
          <a:p>
            <a:pPr lvl="1"/>
            <a:r>
              <a:rPr lang="en-US" dirty="0" smtClean="0"/>
              <a:t>Parametric: </a:t>
            </a:r>
            <a:r>
              <a:rPr lang="en-US" dirty="0" err="1" smtClean="0"/>
              <a:t>Hypergeometric</a:t>
            </a:r>
            <a:r>
              <a:rPr lang="en-US" dirty="0" smtClean="0"/>
              <a:t>/FET</a:t>
            </a:r>
          </a:p>
          <a:p>
            <a:pPr lvl="1"/>
            <a:r>
              <a:rPr lang="en-US" dirty="0" smtClean="0"/>
              <a:t>Non-parametric: Kolmogorov-Smirnov/ranking statistics</a:t>
            </a:r>
          </a:p>
          <a:p>
            <a:r>
              <a:rPr lang="en-US" dirty="0" smtClean="0"/>
              <a:t>Widely used applications, </a:t>
            </a:r>
            <a:r>
              <a:rPr lang="en-US" i="1" dirty="0" smtClean="0"/>
              <a:t>pros and cons</a:t>
            </a:r>
          </a:p>
          <a:p>
            <a:r>
              <a:rPr lang="en-US" dirty="0" smtClean="0"/>
              <a:t>The proceedings in pathway analysis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Kolmogorov-Smirnov </a:t>
            </a:r>
            <a:r>
              <a:rPr lang="en-US" dirty="0"/>
              <a:t>(K-S)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K-S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𝐾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sup</m:t>
                            </m:r>
                          </m:e>
                          <m:lim>
                            <m:r>
                              <a:rPr lang="en-US" sz="20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∈[0,1]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 smtClean="0"/>
                  <a:t>,  where</a:t>
                </a:r>
                <a:r>
                  <a:rPr lang="en-US" sz="2000" dirty="0"/>
                  <a:t>, B(t) is the Brownian bridge</a:t>
                </a:r>
              </a:p>
              <a:p>
                <a:r>
                  <a:rPr lang="en-US" dirty="0" smtClean="0"/>
                  <a:t>The CDF of K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𝐾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l-GR" sz="20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/(8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2000" i="1" baseline="30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 smtClean="0"/>
              </a:p>
              <a:p>
                <a:r>
                  <a:rPr lang="en-US" dirty="0" smtClean="0"/>
                  <a:t>An empirical distribution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latin typeface="Cambria Math"/>
                  </a:rPr>
                  <a:t> w</a:t>
                </a:r>
                <a:r>
                  <a:rPr lang="en-US" sz="2000" i="1" dirty="0" smtClean="0">
                    <a:latin typeface="Cambria Math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/>
                  <a:t> is the indicator function, equal 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sz="2000" dirty="0" smtClean="0"/>
                  <a:t> and 0 otherwise</a:t>
                </a:r>
              </a:p>
              <a:p>
                <a:r>
                  <a:rPr lang="en-US" dirty="0" smtClean="0"/>
                  <a:t>K-S statistics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/>
                              </a:rPr>
                              <m:t>sup</m:t>
                            </m:r>
                          </m:e>
                          <m:lim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sz="22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r>
                          <a:rPr lang="en-US" sz="2200" i="1">
                            <a:latin typeface="Cambria Math"/>
                          </a:rPr>
                          <m:t>𝐹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</a:rPr>
                          <m:t>)|</m:t>
                        </m:r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9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agkn.files.wordpress.com/2012/04/ks_dem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911"/>
            <a:ext cx="5515612" cy="679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set enrichment analysis (GSEA)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Given an </a:t>
                </a:r>
                <a:r>
                  <a:rPr lang="en-US" i="1" dirty="0"/>
                  <a:t>a priori </a:t>
                </a:r>
                <a:r>
                  <a:rPr lang="en-US" dirty="0"/>
                  <a:t>defined set of genes </a:t>
                </a:r>
                <a:r>
                  <a:rPr lang="en-US" dirty="0" smtClean="0"/>
                  <a:t>(i.e. genes encoding products in a metabolic pathway, or sharing the same GO category)</a:t>
                </a: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The goal is to determine whether the members in a set S are randomly distributed throughout all sorted genes (L)</a:t>
                </a:r>
              </a:p>
              <a:p>
                <a:r>
                  <a:rPr lang="en-US" dirty="0" err="1" smtClean="0"/>
                  <a:t>Mootha</a:t>
                </a:r>
                <a:r>
                  <a:rPr lang="en-US" dirty="0" smtClean="0"/>
                  <a:t> </a:t>
                </a:r>
                <a:r>
                  <a:rPr lang="en-US" i="1" dirty="0"/>
                  <a:t>et al. </a:t>
                </a:r>
                <a:r>
                  <a:rPr lang="en-US" dirty="0"/>
                  <a:t>[2003] suggest to use the </a:t>
                </a:r>
                <a:r>
                  <a:rPr lang="en-US" dirty="0" smtClean="0"/>
                  <a:t>Kolmogorov-Smirnov statistic:</a:t>
                </a:r>
              </a:p>
              <a:p>
                <a:pPr lvl="1"/>
                <a:r>
                  <a:rPr lang="en-US" dirty="0" smtClean="0"/>
                  <a:t>First, sort </a:t>
                </a:r>
                <a:r>
                  <a:rPr lang="en-US" dirty="0"/>
                  <a:t>all genes by </a:t>
                </a:r>
                <a:r>
                  <a:rPr lang="en-US" dirty="0" smtClean="0"/>
                  <a:t>some criteria</a:t>
                </a:r>
              </a:p>
              <a:p>
                <a:pPr lvl="1"/>
                <a:r>
                  <a:rPr lang="en-US" dirty="0" smtClean="0"/>
                  <a:t>Go </a:t>
                </a:r>
                <a:r>
                  <a:rPr lang="en-US" dirty="0"/>
                  <a:t>through the list, increasing a running sum for each </a:t>
                </a:r>
                <a:r>
                  <a:rPr lang="en-US" dirty="0" smtClean="0"/>
                  <a:t>gene in </a:t>
                </a:r>
                <a:r>
                  <a:rPr lang="en-US" dirty="0"/>
                  <a:t>the gene set by (</a:t>
                </a:r>
                <a:r>
                  <a:rPr lang="en-US" i="1" dirty="0" smtClean="0"/>
                  <a:t>N-n</a:t>
                </a:r>
                <a:r>
                  <a:rPr lang="en-US" dirty="0" smtClean="0"/>
                  <a:t>)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is not a member of S</a:t>
                </a:r>
              </a:p>
              <a:p>
                <a:pPr lvl="1"/>
                <a:r>
                  <a:rPr lang="en-US" dirty="0" smtClean="0"/>
                  <a:t>And </a:t>
                </a:r>
                <a:r>
                  <a:rPr lang="en-US" dirty="0"/>
                  <a:t>decreasing it for each </a:t>
                </a:r>
                <a:r>
                  <a:rPr lang="en-US" dirty="0" smtClean="0"/>
                  <a:t>gene not </a:t>
                </a:r>
                <a:r>
                  <a:rPr lang="en-US" dirty="0"/>
                  <a:t>in the gene set by </a:t>
                </a:r>
                <a:r>
                  <a:rPr lang="en-US" i="1" dirty="0"/>
                  <a:t>n</a:t>
                </a:r>
                <a:r>
                  <a:rPr lang="en-US" dirty="0" smtClean="0"/>
                  <a:t>. [</a:t>
                </a:r>
                <a:r>
                  <a:rPr lang="en-US" i="1" dirty="0"/>
                  <a:t>N</a:t>
                </a:r>
                <a:r>
                  <a:rPr lang="en-US" dirty="0"/>
                  <a:t>: number of genes, </a:t>
                </a:r>
                <a:r>
                  <a:rPr lang="en-US" i="1" dirty="0"/>
                  <a:t>n</a:t>
                </a:r>
                <a:r>
                  <a:rPr lang="en-US" dirty="0"/>
                  <a:t>: size of gene set</a:t>
                </a:r>
                <a:r>
                  <a:rPr lang="en-US" dirty="0" smtClean="0"/>
                  <a:t>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if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i</a:t>
                </a:r>
                <a:r>
                  <a:rPr lang="en-US" dirty="0"/>
                  <a:t> is a member of S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maximum value of the running sum is the </a:t>
                </a:r>
                <a:r>
                  <a:rPr lang="en-US" dirty="0" smtClean="0"/>
                  <a:t>enrichment score </a:t>
                </a:r>
                <a:r>
                  <a:rPr lang="en-US" dirty="0"/>
                  <a:t>(ES</a:t>
                </a:r>
                <a:r>
                  <a:rPr lang="en-US" dirty="0" smtClean="0"/>
                  <a:t>)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𝐸𝑆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/>
                  <a:t>Statistical significance determined by permutation GSEA-P </a:t>
                </a:r>
                <a:endParaRPr lang="en-US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114800"/>
              </a:xfrm>
              <a:blipFill rotWithShape="1">
                <a:blip r:embed="rId2"/>
                <a:stretch>
                  <a:fillRect l="-444" t="-1926" r="-222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0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GSEA_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"/>
            <a:ext cx="50704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3078163" y="6553200"/>
            <a:ext cx="4289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</a:rPr>
              <a:t>Mootha</a:t>
            </a:r>
            <a:r>
              <a:rPr lang="en-US" sz="1400" dirty="0">
                <a:solidFill>
                  <a:srgbClr val="000000"/>
                </a:solidFill>
              </a:rPr>
              <a:t> et al., Nature Genetics, 2003, 34(3):267-273</a:t>
            </a:r>
          </a:p>
        </p:txBody>
      </p:sp>
    </p:spTree>
    <p:extLst>
      <p:ext uri="{BB962C8B-B14F-4D97-AF65-F5344CB8AC3E}">
        <p14:creationId xmlns:p14="http://schemas.microsoft.com/office/powerpoint/2010/main" val="1268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KS statistics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" pitchFamily="18" charset="0"/>
                  </a:rPr>
                  <a:t>Subramanian </a:t>
                </a:r>
                <a:r>
                  <a:rPr lang="en-US" sz="2600" i="1" dirty="0">
                    <a:latin typeface="Cambria" pitchFamily="18" charset="0"/>
                  </a:rPr>
                  <a:t>et al.</a:t>
                </a:r>
                <a:r>
                  <a:rPr lang="en-US" sz="2600" dirty="0">
                    <a:latin typeface="Cambria" pitchFamily="18" charset="0"/>
                  </a:rPr>
                  <a:t>, PNAS </a:t>
                </a:r>
                <a:r>
                  <a:rPr lang="en-US" sz="2600" b="1" dirty="0">
                    <a:latin typeface="Cambria" pitchFamily="18" charset="0"/>
                  </a:rPr>
                  <a:t>102 </a:t>
                </a:r>
                <a:r>
                  <a:rPr lang="en-US" sz="2600" dirty="0">
                    <a:latin typeface="Cambria" pitchFamily="18" charset="0"/>
                  </a:rPr>
                  <a:t>(2005</a:t>
                </a:r>
                <a:r>
                  <a:rPr lang="en-US" sz="2600" dirty="0" smtClean="0">
                    <a:latin typeface="Cambria" pitchFamily="18" charset="0"/>
                  </a:rPr>
                  <a:t>) proposed an improvement strategy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h𝑖𝑡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sz="2600" b="0" i="1" baseline="30000" smtClean="0"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6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r>
                      <a:rPr lang="en-US" sz="2600" b="0" i="1" smtClean="0">
                        <a:latin typeface="Cambria Math"/>
                      </a:rPr>
                      <m:t>𝑤h𝑒𝑟𝑒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|</m:t>
                        </m:r>
                        <m:r>
                          <a:rPr lang="en-US" sz="2600" b="0" i="1" baseline="30000" smtClean="0">
                            <a:latin typeface="Cambria Math"/>
                          </a:rPr>
                          <m:t>𝑝</m:t>
                        </m:r>
                      </m:e>
                    </m:nary>
                  </m:oMath>
                </a14:m>
                <a:endParaRPr lang="en-US" sz="26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𝑚𝑖𝑠𝑠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!∈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</m:sSub>
                          </m: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en-US" sz="26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sz="2600" i="1" dirty="0" smtClean="0">
                  <a:latin typeface="Cambria Math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The ES is the maximum deviation from zero  of </a:t>
                </a:r>
                <a:r>
                  <a:rPr lang="en-US" sz="2600" i="1" dirty="0" err="1" smtClean="0">
                    <a:latin typeface="Cambria" pitchFamily="18" charset="0"/>
                  </a:rPr>
                  <a:t>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hit</a:t>
                </a:r>
                <a:r>
                  <a:rPr lang="en-US" sz="2600" i="1" dirty="0" err="1" smtClean="0">
                    <a:latin typeface="Cambria" pitchFamily="18" charset="0"/>
                  </a:rPr>
                  <a:t>-p</a:t>
                </a:r>
                <a:r>
                  <a:rPr lang="en-US" sz="2600" i="1" baseline="-25000" dirty="0" err="1" smtClean="0">
                    <a:latin typeface="Cambria" pitchFamily="18" charset="0"/>
                  </a:rPr>
                  <a:t>miss</a:t>
                </a:r>
                <a:endParaRPr lang="en-US" sz="2600" i="1" baseline="-25000" dirty="0" smtClean="0">
                  <a:latin typeface="Cambria" pitchFamily="18" charset="0"/>
                </a:endParaRPr>
              </a:p>
              <a:p>
                <a:r>
                  <a:rPr lang="en-US" sz="2600" dirty="0" smtClean="0">
                    <a:latin typeface="Cambria" pitchFamily="18" charset="0"/>
                  </a:rPr>
                  <a:t>If p =0, ES reduces to Kolmogorov-Smirnov statistics, in the paper, author used p =1</a:t>
                </a:r>
              </a:p>
              <a:p>
                <a:pPr marL="0" indent="0">
                  <a:buNone/>
                </a:pPr>
                <a:endParaRPr lang="en-US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1111" t="-1213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A GSEA overview illustrating the method.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1368144"/>
            <a:ext cx="7804800" cy="411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Subramanian A et al. PNAS 2005;102:15545-15550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©2005 by National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3593775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GSEA web-portal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55888"/>
            <a:ext cx="41433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8" y="82064"/>
            <a:ext cx="22383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334327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1079305"/>
            <a:ext cx="52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http://www.broadinstitute.org/gsea/msigdb/index.jsp</a:t>
            </a:r>
          </a:p>
        </p:txBody>
      </p:sp>
    </p:spTree>
    <p:extLst>
      <p:ext uri="{BB962C8B-B14F-4D97-AF65-F5344CB8AC3E}">
        <p14:creationId xmlns:p14="http://schemas.microsoft.com/office/powerpoint/2010/main" val="19460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0" y="228600"/>
            <a:ext cx="8520111" cy="136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Bradley </a:t>
            </a:r>
            <a:r>
              <a:rPr lang="en-US" dirty="0" err="1"/>
              <a:t>Efron</a:t>
            </a:r>
            <a:r>
              <a:rPr lang="en-US" dirty="0"/>
              <a:t> and Rob </a:t>
            </a:r>
            <a:r>
              <a:rPr lang="en-US" dirty="0" err="1"/>
              <a:t>Tibshirani</a:t>
            </a:r>
            <a:r>
              <a:rPr lang="en-US" dirty="0"/>
              <a:t>. Tech report. August 2006 </a:t>
            </a:r>
            <a:endParaRPr lang="en-US" dirty="0" smtClean="0"/>
          </a:p>
          <a:p>
            <a:r>
              <a:rPr lang="en-US" dirty="0" smtClean="0"/>
              <a:t>Main reference: </a:t>
            </a:r>
            <a:r>
              <a:rPr lang="en-US" dirty="0"/>
              <a:t>Subramanian, </a:t>
            </a:r>
            <a:r>
              <a:rPr lang="en-US" dirty="0" smtClean="0"/>
              <a:t>A, et al. 2005 </a:t>
            </a:r>
            <a:r>
              <a:rPr lang="en-US" dirty="0" smtClean="0">
                <a:solidFill>
                  <a:srgbClr val="000000"/>
                </a:solidFill>
              </a:rPr>
              <a:t>PNAS 102 15545-15550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Major improvement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Maxmean</a:t>
            </a:r>
            <a:r>
              <a:rPr lang="en-US" dirty="0" smtClean="0">
                <a:solidFill>
                  <a:srgbClr val="000000"/>
                </a:solidFill>
              </a:rPr>
              <a:t> statistics for initial gene ranking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Restandardization</a:t>
            </a:r>
            <a:r>
              <a:rPr lang="en-US" dirty="0" smtClean="0">
                <a:solidFill>
                  <a:srgbClr val="000000"/>
                </a:solidFill>
              </a:rPr>
              <a:t> (a combination of randomization and permutation)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6" y="1235159"/>
            <a:ext cx="8534400" cy="5558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Maxmean</a:t>
            </a:r>
            <a:r>
              <a:rPr lang="en-US" dirty="0" smtClean="0"/>
              <a:t> statistics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928732" y="4322134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077200" y="4322134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5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Randomization vs. permutation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3" y="1349629"/>
            <a:ext cx="8534400" cy="5495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6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3600" smtClean="0"/>
              <a:t>What do we mean by pathway?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5251" y="2522144"/>
            <a:ext cx="3962400" cy="3124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Biological process or molecular function</a:t>
            </a:r>
          </a:p>
          <a:p>
            <a:r>
              <a:rPr lang="en-US" sz="2800" dirty="0" smtClean="0"/>
              <a:t>Metabolic processes</a:t>
            </a:r>
          </a:p>
          <a:p>
            <a:r>
              <a:rPr lang="en-US" sz="2800" dirty="0" smtClean="0"/>
              <a:t>Signaling cascades</a:t>
            </a:r>
          </a:p>
          <a:p>
            <a:r>
              <a:rPr lang="en-US" sz="2800" dirty="0" smtClean="0"/>
              <a:t>Genes are categorized based on some criteria</a:t>
            </a:r>
          </a:p>
        </p:txBody>
      </p:sp>
      <p:pic>
        <p:nvPicPr>
          <p:cNvPr id="7172" name="Picture 4" descr="Central_Dogma_with_Enzy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31797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914400" y="1828800"/>
            <a:ext cx="1990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/>
              <a:t>Central Dogma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606925" y="1936805"/>
            <a:ext cx="38512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dirty="0"/>
              <a:t>Involvement of Gene Products</a:t>
            </a:r>
          </a:p>
        </p:txBody>
      </p:sp>
    </p:spTree>
    <p:extLst>
      <p:ext uri="{BB962C8B-B14F-4D97-AF65-F5344CB8AC3E}">
        <p14:creationId xmlns:p14="http://schemas.microsoft.com/office/powerpoint/2010/main" val="33763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7173" grpId="0" animBg="1"/>
      <p:bldP spid="717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GSA – available gene set collection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" y="1833564"/>
            <a:ext cx="8991600" cy="285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225534"/>
            <a:ext cx="7765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GSA R package is </a:t>
            </a:r>
            <a:r>
              <a:rPr lang="en-US" dirty="0"/>
              <a:t>available: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cran.r-project.org/web/packages/GSA/index.html</a:t>
            </a:r>
            <a:r>
              <a:rPr lang="en-US" sz="1600" dirty="0" smtClean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Gene set collection can be downloaded from Broad or Stanford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39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Major concerns with GO related pathway analysis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 GO hierarchy – treat each term independently</a:t>
            </a:r>
          </a:p>
          <a:p>
            <a:r>
              <a:rPr lang="en-US" dirty="0" smtClean="0"/>
              <a:t>Ignore gene (expression) level/rank</a:t>
            </a:r>
          </a:p>
          <a:p>
            <a:r>
              <a:rPr lang="en-US" dirty="0" smtClean="0"/>
              <a:t>Ignore correlation – assuming genes (in a category) are uncorrelated</a:t>
            </a:r>
          </a:p>
          <a:p>
            <a:r>
              <a:rPr lang="en-US" dirty="0" smtClean="0"/>
              <a:t>Sampling over genes (observation)</a:t>
            </a:r>
          </a:p>
          <a:p>
            <a:r>
              <a:rPr lang="en-US" dirty="0" smtClean="0"/>
              <a:t>All these make</a:t>
            </a:r>
            <a:r>
              <a:rPr lang="en-US" i="1" dirty="0" smtClean="0"/>
              <a:t> p </a:t>
            </a:r>
            <a:r>
              <a:rPr lang="en-US" dirty="0" smtClean="0"/>
              <a:t>values quite unclear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 matters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It is important to choose the universe correctly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18767"/>
              </p:ext>
            </p:extLst>
          </p:nvPr>
        </p:nvGraphicFramePr>
        <p:xfrm>
          <a:off x="1143000" y="26603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8104" y="2127736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universe is all genes in the </a:t>
            </a:r>
            <a:r>
              <a:rPr lang="en-US" dirty="0" smtClean="0"/>
              <a:t>genome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64003"/>
              </p:ext>
            </p:extLst>
          </p:nvPr>
        </p:nvGraphicFramePr>
        <p:xfrm>
          <a:off x="1143000" y="500073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in 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826" y="4514216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</a:t>
            </a:r>
            <a:r>
              <a:rPr lang="en-US" dirty="0" smtClean="0"/>
              <a:t>2: </a:t>
            </a:r>
            <a:r>
              <a:rPr lang="en-US" dirty="0"/>
              <a:t>universe is </a:t>
            </a:r>
            <a:r>
              <a:rPr lang="en-US" dirty="0" smtClean="0"/>
              <a:t>only expressed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9104" y="41587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 smtClean="0"/>
              <a:t>=0.049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368" y="649123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=0.0048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are overlapped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619459" y="2219429"/>
            <a:ext cx="49530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7310" y="2219429"/>
            <a:ext cx="4953000" cy="297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3500" y="29818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73226" y="420691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47233" y="408004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1729" y="279762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919" y="3560046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2530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96402" y="3140107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270" y="286126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40062" y="2970125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3088" y="3962818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53129" y="34851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43434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3315" y="41148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35433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67529" y="249282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51878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40110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63471" y="16516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39202" y="2177141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48600" y="1956497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7090" y="4648200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88345" y="480227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7262" y="5243565"/>
            <a:ext cx="4572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7195" y="439071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8929" y="4430067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5" name="Oval 34"/>
          <p:cNvSpPr/>
          <p:nvPr/>
        </p:nvSpPr>
        <p:spPr>
          <a:xfrm>
            <a:off x="3748035" y="239903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33600" y="365341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61268" y="3403459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86800" y="3848100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26253" y="2999433"/>
            <a:ext cx="4572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854023" y="5753910"/>
            <a:ext cx="518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B is enriched only because of it overlap with set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The subgraph induced by the 10 most significant GO terms identified by a current state-of-the-art method for scoring GO terms for enrichment.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507" y="1039591"/>
            <a:ext cx="5533920" cy="5224869"/>
            <a:chOff x="1807200" y="979303"/>
            <a:chExt cx="5533920" cy="522486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200" y="979303"/>
              <a:ext cx="5533920" cy="4893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807201" y="5972308"/>
              <a:ext cx="3918240" cy="231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GB" sz="1100" b="1">
                  <a:latin typeface="Arial" charset="0"/>
                </a:rPr>
                <a:t>Alexa A et al. Bioinformatics 2006;22:1600-1607</a:t>
              </a: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 The Author 2006. Published by Oxford University Press. All rights reserved. For Permissions, please email: journals.permissions@oxfordjournals.org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7844" y="1524000"/>
            <a:ext cx="3600858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elimination algorithm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 </a:t>
            </a:r>
            <a:r>
              <a:rPr lang="en-US" sz="1400" dirty="0" smtClean="0"/>
              <a:t>   Test the leaf sets first. If significant,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remove its “genes” before testing its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ancestor sets</a:t>
            </a:r>
          </a:p>
          <a:p>
            <a:endParaRPr lang="en-US" sz="1400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err="1" smtClean="0"/>
              <a:t>TopGO’s</a:t>
            </a:r>
            <a:r>
              <a:rPr lang="en-US" b="1" dirty="0" smtClean="0"/>
              <a:t> weight algorithm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genes are weighted by their relevance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in </a:t>
            </a:r>
            <a:r>
              <a:rPr lang="en-US" sz="1400" dirty="0"/>
              <a:t>the significant nodes.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enrichment score of a parent (gene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node </a:t>
            </a:r>
            <a:r>
              <a:rPr lang="en-US" sz="1400" dirty="0"/>
              <a:t>u) is compared with the scores </a:t>
            </a:r>
            <a:r>
              <a:rPr lang="en-US" sz="1400" dirty="0" smtClean="0"/>
              <a:t>of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its </a:t>
            </a:r>
            <a:r>
              <a:rPr lang="en-US" sz="1400" dirty="0"/>
              <a:t>children.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better score than u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      represent </a:t>
            </a:r>
            <a:r>
              <a:rPr lang="en-US" sz="1400" dirty="0"/>
              <a:t>the interesting genes better.  </a:t>
            </a:r>
            <a:endParaRPr lang="en-US" sz="1400" dirty="0" smtClean="0"/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Therefore</a:t>
            </a:r>
            <a:r>
              <a:rPr lang="en-US" sz="1400" dirty="0"/>
              <a:t>, their significance is increased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 smtClean="0"/>
              <a:t> Children </a:t>
            </a:r>
            <a:r>
              <a:rPr lang="en-US" sz="1400" dirty="0"/>
              <a:t>with a lower score than u have </a:t>
            </a:r>
          </a:p>
          <a:p>
            <a:pPr>
              <a:lnSpc>
                <a:spcPct val="125000"/>
              </a:lnSpc>
            </a:pPr>
            <a:r>
              <a:rPr lang="en-US" sz="1400" dirty="0" smtClean="0"/>
              <a:t>        their </a:t>
            </a:r>
            <a:r>
              <a:rPr lang="en-US" sz="1400" dirty="0"/>
              <a:t>significance reduced.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51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0"/>
            <a:ext cx="5105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Open web browser and navigate to</a:t>
            </a:r>
            <a:r>
              <a:rPr lang="en-US" smtClean="0">
                <a:solidFill>
                  <a:srgbClr val="000000"/>
                </a:solidFill>
              </a:rPr>
              <a:t> 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http://omicslab.genetics.ac.cn/GOEAST/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5448300" y="3024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2209800" y="6086475"/>
            <a:ext cx="6477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At the header tool bar, click on Tutorial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0633" y="-1774"/>
            <a:ext cx="9161722" cy="6858782"/>
            <a:chOff x="-10633" y="-1774"/>
            <a:chExt cx="9161722" cy="6858782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316" y="2406336"/>
              <a:ext cx="9149316" cy="4437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-10633" y="-1774"/>
              <a:ext cx="9161722" cy="3096819"/>
              <a:chOff x="-10633" y="-1774"/>
              <a:chExt cx="9161722" cy="3096819"/>
            </a:xfrm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2" y="23035"/>
                <a:ext cx="4343399" cy="1197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633" y="1129989"/>
                <a:ext cx="9144000" cy="929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089" y="-1774"/>
                <a:ext cx="5714999" cy="914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633" y="2066345"/>
                <a:ext cx="2238375" cy="1028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7742" y="2066345"/>
                <a:ext cx="1222338" cy="1028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089" y="2066344"/>
                <a:ext cx="5715000" cy="9970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" y="3886200"/>
              <a:ext cx="1295400" cy="866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238" y="4612674"/>
              <a:ext cx="3038475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1" y="5791200"/>
              <a:ext cx="1666875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928" y="6142633"/>
              <a:ext cx="1333500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63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" y="487330"/>
            <a:ext cx="90678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http://www-stat.stanford.edu/~tibs/GSA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www.netsci.org/Resources/Software/Bioinform/pathwayanalysis.html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www.broadinstitute.org/gsea/index.jsp</a:t>
            </a:r>
            <a:endParaRPr lang="en-US" dirty="0" smtClean="0"/>
          </a:p>
          <a:p>
            <a:r>
              <a:rPr lang="en-US" dirty="0">
                <a:hlinkClick r:id="rId5"/>
              </a:rPr>
              <a:t>http://david.abcc.ncifcrf.gov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http://www.biocarta.com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http://web.expasy.org/pathways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http://www.genmapp.org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http://www.genome.jp/kegg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http://www.ingenuity.com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www.genego.com/metacore.php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http://www.geneontology.org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r>
              <a:rPr lang="en-US" i="1" dirty="0" smtClean="0">
                <a:hlinkClick r:id="rId13"/>
              </a:rPr>
              <a:t>http://omicslab.genetics.ac.cn/</a:t>
            </a:r>
            <a:r>
              <a:rPr lang="en-US" b="1" i="1" dirty="0" smtClean="0">
                <a:hlinkClick r:id="rId13"/>
              </a:rPr>
              <a:t>GOEAST</a:t>
            </a:r>
            <a:r>
              <a:rPr lang="en-US" i="1" dirty="0" smtClean="0">
                <a:hlinkClick r:id="rId13"/>
              </a:rPr>
              <a:t>/tutorial.php</a:t>
            </a:r>
            <a:endParaRPr lang="en-US" i="1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>
                <a:hlinkClick r:id="rId14"/>
              </a:rPr>
              <a:t>http://</a:t>
            </a:r>
            <a:r>
              <a:rPr lang="en-US" i="1" dirty="0" smtClean="0">
                <a:hlinkClick r:id="rId14"/>
              </a:rPr>
              <a:t>expressome.kobic.re.kr/GAzer/document.jsp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Question??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2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0"/>
            <a:ext cx="5105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Click on tools on the side menu bar to display platforms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2628900" y="3328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sets (biological categories)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Genes (sets) have something in common</a:t>
            </a:r>
          </a:p>
          <a:p>
            <a:pPr lvl="1"/>
            <a:r>
              <a:rPr lang="en-US" dirty="0"/>
              <a:t>On the same cytogenetic band</a:t>
            </a:r>
          </a:p>
          <a:p>
            <a:pPr lvl="1"/>
            <a:r>
              <a:rPr lang="en-US" dirty="0"/>
              <a:t>Coding for proteins that are part of the same cellular component</a:t>
            </a:r>
          </a:p>
          <a:p>
            <a:pPr lvl="1"/>
            <a:r>
              <a:rPr lang="en-US" dirty="0" smtClean="0"/>
              <a:t>Can be part of the same biochemical pathway</a:t>
            </a:r>
          </a:p>
          <a:p>
            <a:pPr lvl="1"/>
            <a:r>
              <a:rPr lang="en-US" dirty="0" smtClean="0"/>
              <a:t>Co-expressed under certain conditions</a:t>
            </a:r>
          </a:p>
          <a:p>
            <a:pPr lvl="1"/>
            <a:r>
              <a:rPr lang="en-US" dirty="0" smtClean="0"/>
              <a:t>Putative targets of same regulatory factor</a:t>
            </a:r>
          </a:p>
          <a:p>
            <a:pPr lvl="1"/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11"/>
          <p:cNvSpPr txBox="1">
            <a:spLocks noChangeArrowheads="1"/>
          </p:cNvSpPr>
          <p:nvPr/>
        </p:nvSpPr>
        <p:spPr bwMode="auto">
          <a:xfrm>
            <a:off x="2057400" y="1143000"/>
            <a:ext cx="6477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Click here to start an Affymetrix gene expression based analysis</a:t>
            </a:r>
            <a:endParaRPr lang="en-US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533400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695700" y="46243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1"/>
          <p:cNvSpPr txBox="1">
            <a:spLocks noChangeArrowheads="1"/>
          </p:cNvSpPr>
          <p:nvPr/>
        </p:nvSpPr>
        <p:spPr bwMode="auto">
          <a:xfrm>
            <a:off x="1905000" y="609600"/>
            <a:ext cx="6477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1) Choose the species.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6800"/>
            <a:ext cx="3170238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3962400"/>
            <a:ext cx="3152775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619500" y="1652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590925" y="4548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1981200" y="6353175"/>
            <a:ext cx="6553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The web page will dynamically populate the platforms available for this species</a:t>
            </a: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1828800" y="3609975"/>
            <a:ext cx="2928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Select Mus musculus as the species. </a:t>
            </a:r>
            <a:endParaRPr 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4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11"/>
          <p:cNvSpPr txBox="1">
            <a:spLocks noChangeArrowheads="1"/>
          </p:cNvSpPr>
          <p:nvPr/>
        </p:nvSpPr>
        <p:spPr bwMode="auto">
          <a:xfrm>
            <a:off x="1905000" y="609600"/>
            <a:ext cx="6477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2) Choose the microarray platform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t="16499"/>
          <a:stretch>
            <a:fillRect/>
          </a:stretch>
        </p:blipFill>
        <p:spPr bwMode="auto">
          <a:xfrm>
            <a:off x="1981200" y="990600"/>
            <a:ext cx="3436938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t="17505"/>
          <a:stretch>
            <a:fillRect/>
          </a:stretch>
        </p:blipFill>
        <p:spPr bwMode="auto">
          <a:xfrm>
            <a:off x="1905000" y="4154488"/>
            <a:ext cx="3352800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314700" y="1271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162300" y="4740275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1981200" y="3762375"/>
            <a:ext cx="6096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Select mouse genome 430 2.0 Array as the microarray platform.  </a:t>
            </a:r>
            <a:endParaRPr 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11"/>
          <p:cNvSpPr txBox="1">
            <a:spLocks noChangeArrowheads="1"/>
          </p:cNvSpPr>
          <p:nvPr/>
        </p:nvSpPr>
        <p:spPr bwMode="auto">
          <a:xfrm>
            <a:off x="1905000" y="1062038"/>
            <a:ext cx="62484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3) Select the background (population) type.  Leave  whole chip selected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16899" r="2451" b="5045"/>
          <a:stretch>
            <a:fillRect/>
          </a:stretch>
        </p:blipFill>
        <p:spPr bwMode="auto">
          <a:xfrm>
            <a:off x="1905000" y="1752600"/>
            <a:ext cx="5607050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2400300" y="3328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11"/>
          <p:cNvSpPr txBox="1">
            <a:spLocks noChangeArrowheads="1"/>
          </p:cNvSpPr>
          <p:nvPr/>
        </p:nvSpPr>
        <p:spPr bwMode="auto">
          <a:xfrm>
            <a:off x="1905000" y="1062038"/>
            <a:ext cx="6248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4) Upload probe set. 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Cut and paste list of  Affymetrix probe set IDs from the differentially expressed genes to the entry box .        Use probe set IDs in 72_hr_DEGs_Q_top_500.txt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   </a:t>
            </a: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16899" r="2451" b="5045"/>
          <a:stretch>
            <a:fillRect/>
          </a:stretch>
        </p:blipFill>
        <p:spPr bwMode="auto">
          <a:xfrm>
            <a:off x="1981200" y="1981200"/>
            <a:ext cx="4600575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543300" y="4090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45399" r="47421" b="41148"/>
          <a:stretch>
            <a:fillRect/>
          </a:stretch>
        </p:blipFill>
        <p:spPr bwMode="auto">
          <a:xfrm>
            <a:off x="2133600" y="5715000"/>
            <a:ext cx="369728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11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Box 11"/>
          <p:cNvSpPr txBox="1">
            <a:spLocks noChangeArrowheads="1"/>
          </p:cNvSpPr>
          <p:nvPr/>
        </p:nvSpPr>
        <p:spPr bwMode="auto">
          <a:xfrm>
            <a:off x="1905000" y="5562600"/>
            <a:ext cx="6248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Step 5) Enter a valid email address that you have access to.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Give the analysis a distinct name to identify  it from the results that will be emailed to you.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Click Start analysis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5" t="15536" r="10417" b="2745"/>
          <a:stretch>
            <a:fillRect/>
          </a:stretch>
        </p:blipFill>
        <p:spPr bwMode="auto">
          <a:xfrm>
            <a:off x="2209800" y="1295400"/>
            <a:ext cx="4608513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Rectangle 6"/>
          <p:cNvSpPr>
            <a:spLocks noChangeArrowheads="1"/>
          </p:cNvSpPr>
          <p:nvPr/>
        </p:nvSpPr>
        <p:spPr bwMode="auto">
          <a:xfrm>
            <a:off x="1828800" y="914400"/>
            <a:ext cx="6096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</a:rPr>
              <a:t>Use the default option for parameter settings.  </a:t>
            </a: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19405587">
            <a:off x="2705100" y="3176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19405587">
            <a:off x="3543300" y="3709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9405587">
            <a:off x="2857500" y="4367213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17023" r="10156" b="9537"/>
          <a:stretch>
            <a:fillRect/>
          </a:stretch>
        </p:blipFill>
        <p:spPr bwMode="auto">
          <a:xfrm>
            <a:off x="838200" y="1295400"/>
            <a:ext cx="7747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3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9514"/>
          <a:stretch>
            <a:fillRect/>
          </a:stretch>
        </p:blipFill>
        <p:spPr bwMode="auto">
          <a:xfrm>
            <a:off x="1828800" y="1447800"/>
            <a:ext cx="68580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 rot="19405587">
            <a:off x="3695700" y="4090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468" name="TextBox 3"/>
          <p:cNvSpPr txBox="1">
            <a:spLocks noChangeArrowheads="1"/>
          </p:cNvSpPr>
          <p:nvPr/>
        </p:nvSpPr>
        <p:spPr bwMode="auto">
          <a:xfrm>
            <a:off x="2057400" y="838200"/>
            <a:ext cx="6178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Email notification when analysis is complete</a:t>
            </a:r>
          </a:p>
        </p:txBody>
      </p:sp>
    </p:spTree>
    <p:extLst>
      <p:ext uri="{BB962C8B-B14F-4D97-AF65-F5344CB8AC3E}">
        <p14:creationId xmlns:p14="http://schemas.microsoft.com/office/powerpoint/2010/main" val="38231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5465763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8"/>
          <a:stretch>
            <a:fillRect/>
          </a:stretch>
        </p:blipFill>
        <p:spPr bwMode="auto">
          <a:xfrm>
            <a:off x="5486400" y="1984375"/>
            <a:ext cx="276860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3543300" y="3176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990600" y="1066800"/>
            <a:ext cx="7821613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Click on hyperlink to display results in your web browser</a:t>
            </a:r>
          </a:p>
        </p:txBody>
      </p:sp>
    </p:spTree>
    <p:extLst>
      <p:ext uri="{BB962C8B-B14F-4D97-AF65-F5344CB8AC3E}">
        <p14:creationId xmlns:p14="http://schemas.microsoft.com/office/powerpoint/2010/main" val="26724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15495" r="3125" b="70796"/>
          <a:stretch>
            <a:fillRect/>
          </a:stretch>
        </p:blipFill>
        <p:spPr bwMode="auto">
          <a:xfrm>
            <a:off x="1676400" y="914400"/>
            <a:ext cx="68580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t="15123" r="3125"/>
          <a:stretch>
            <a:fillRect/>
          </a:stretch>
        </p:blipFill>
        <p:spPr bwMode="auto">
          <a:xfrm>
            <a:off x="1676400" y="1981200"/>
            <a:ext cx="6858000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405587">
            <a:off x="2247900" y="2947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Left Arrow 4"/>
          <p:cNvSpPr/>
          <p:nvPr/>
        </p:nvSpPr>
        <p:spPr>
          <a:xfrm rot="19405587">
            <a:off x="2095500" y="47767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19405587">
            <a:off x="6134100" y="48529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9405587">
            <a:off x="3619500" y="3786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19405587">
            <a:off x="7581900" y="41671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9405587">
            <a:off x="8267700" y="4319588"/>
            <a:ext cx="5334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7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Ontology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sz="2000" b="1" dirty="0"/>
              <a:t>Gene Ontology (GO)</a:t>
            </a:r>
            <a:r>
              <a:rPr lang="en-US" sz="2000" dirty="0"/>
              <a:t> Consortium was established in 1998 to developed </a:t>
            </a:r>
            <a:r>
              <a:rPr lang="en-US" sz="2000" u="sng" dirty="0"/>
              <a:t>shared, structured vocabulary (an ontology)</a:t>
            </a:r>
            <a:r>
              <a:rPr lang="en-US" sz="2000" dirty="0"/>
              <a:t> for the annotation of molecular characteristics across different organisms.</a:t>
            </a:r>
          </a:p>
          <a:p>
            <a:pPr marL="990600" lvl="1" indent="-533400"/>
            <a:r>
              <a:rPr lang="en-US" sz="2000" dirty="0"/>
              <a:t>a collaborative effort to address the need for consistent descriptions of gene and gene products in different databases</a:t>
            </a:r>
          </a:p>
          <a:p>
            <a:pPr marL="990600" lvl="1" indent="-533400"/>
            <a:r>
              <a:rPr lang="en-US" sz="2000" dirty="0"/>
              <a:t>Original members of the consortium: SGD, </a:t>
            </a:r>
            <a:r>
              <a:rPr lang="en-US" sz="2000" dirty="0" err="1"/>
              <a:t>FlyBase</a:t>
            </a:r>
            <a:r>
              <a:rPr lang="en-US" sz="2000" dirty="0"/>
              <a:t> and MGD</a:t>
            </a:r>
          </a:p>
          <a:p>
            <a:pPr marL="609600" indent="-609600"/>
            <a:r>
              <a:rPr lang="en-US" sz="2000" dirty="0"/>
              <a:t>Two primary purposes for an ontology: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facilitate communication between people and organizations</a:t>
            </a:r>
          </a:p>
          <a:p>
            <a:pPr marL="990600" lvl="1" indent="-533400">
              <a:buFontTx/>
              <a:buAutoNum type="arabicPeriod"/>
            </a:pPr>
            <a:r>
              <a:rPr lang="en-US" sz="2000" dirty="0"/>
              <a:t>to improve upon the interoperability between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6348" r="7887" b="10522"/>
          <a:stretch>
            <a:fillRect/>
          </a:stretch>
        </p:blipFill>
        <p:spPr bwMode="auto">
          <a:xfrm>
            <a:off x="685800" y="1447800"/>
            <a:ext cx="7916863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2"/>
          <p:cNvSpPr txBox="1">
            <a:spLocks noChangeArrowheads="1"/>
          </p:cNvSpPr>
          <p:nvPr/>
        </p:nvSpPr>
        <p:spPr bwMode="auto">
          <a:xfrm>
            <a:off x="1600200" y="762000"/>
            <a:ext cx="6934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Use Advanced settings to run GO enrichment using Adrian Alexa’s weighting approach.</a:t>
            </a:r>
          </a:p>
        </p:txBody>
      </p:sp>
      <p:sp>
        <p:nvSpPr>
          <p:cNvPr id="65540" name="Text Box 11"/>
          <p:cNvSpPr txBox="1">
            <a:spLocks noChangeArrowheads="1"/>
          </p:cNvSpPr>
          <p:nvPr/>
        </p:nvSpPr>
        <p:spPr bwMode="auto">
          <a:xfrm>
            <a:off x="5638800" y="5562600"/>
            <a:ext cx="3176588" cy="915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3730 classic </a:t>
            </a: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smtClean="0">
                <a:solidFill>
                  <a:srgbClr val="000000"/>
                </a:solidFill>
              </a:rPr>
              <a:t>18 minutes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Top 500 classic </a:t>
            </a: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11 minutes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sym typeface="Wingdings" pitchFamily="2" charset="2"/>
              </a:rPr>
              <a:t>Top500 WT 15mins</a:t>
            </a: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4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243839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ontologies are structured vocabularies in the form of directed acyclic graphs (DAGs)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DAG represents a network (not a tree) in which each term may be a child of one or more than one parent  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sz="2000" dirty="0"/>
              <a:t>The relationships of child to parent can be of the “is a” type or the “part of” type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6477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8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324600" cy="1143000"/>
          </a:xfrm>
        </p:spPr>
        <p:txBody>
          <a:bodyPr/>
          <a:lstStyle/>
          <a:p>
            <a:pPr eaLnBrk="1" hangingPunct="1"/>
            <a:r>
              <a:rPr lang="en-US" sz="3600" smtClean="0"/>
              <a:t>Ontologies within GO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722438"/>
            <a:ext cx="62484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molecular function</a:t>
            </a:r>
            <a:r>
              <a:rPr lang="en-US" sz="2800" smtClean="0"/>
              <a:t> describing activities, such as catalytic or binding activities, at the molecular level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biological process</a:t>
            </a:r>
            <a:r>
              <a:rPr lang="en-US" sz="2800" smtClean="0"/>
              <a:t> referring to a biological objective to which the gene product contributes</a:t>
            </a:r>
          </a:p>
          <a:p>
            <a:pPr eaLnBrk="1" hangingPunct="1">
              <a:lnSpc>
                <a:spcPct val="80000"/>
              </a:lnSpc>
              <a:spcAft>
                <a:spcPct val="50000"/>
              </a:spcAft>
            </a:pPr>
            <a:r>
              <a:rPr lang="en-US" sz="2800" smtClean="0">
                <a:solidFill>
                  <a:srgbClr val="FF3300"/>
                </a:solidFill>
              </a:rPr>
              <a:t>cellular component</a:t>
            </a:r>
            <a:r>
              <a:rPr lang="en-US" sz="2800" smtClean="0"/>
              <a:t> referring to the place in the cell (i.e. the location) where a gene product is found</a:t>
            </a:r>
          </a:p>
        </p:txBody>
      </p:sp>
    </p:spTree>
    <p:extLst>
      <p:ext uri="{BB962C8B-B14F-4D97-AF65-F5344CB8AC3E}">
        <p14:creationId xmlns:p14="http://schemas.microsoft.com/office/powerpoint/2010/main" val="8955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KEGG: Kyoto Encyclopedia of Genes and Genomes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KEGG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609600" indent="-609600">
              <a:spcAft>
                <a:spcPct val="50000"/>
              </a:spcAft>
            </a:pPr>
            <a:r>
              <a:rPr lang="en-US" b="1" dirty="0"/>
              <a:t>Kyoto Encyclopedia of Genes and Genomes (KEGG)</a:t>
            </a:r>
            <a:r>
              <a:rPr lang="en-US" dirty="0"/>
              <a:t> knowledgebase was developed in 1996 consisting of genetic building blocks of genes and proteins.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A collection of manually drawn pathway maps representing current knowledge on the </a:t>
            </a:r>
            <a:r>
              <a:rPr lang="en-US" dirty="0">
                <a:solidFill>
                  <a:srgbClr val="FF3300"/>
                </a:solidFill>
              </a:rPr>
              <a:t>molecular interaction</a:t>
            </a:r>
            <a:r>
              <a:rPr lang="en-US" dirty="0"/>
              <a:t> and </a:t>
            </a:r>
            <a:r>
              <a:rPr lang="en-US" dirty="0">
                <a:solidFill>
                  <a:srgbClr val="FF3300"/>
                </a:solidFill>
              </a:rPr>
              <a:t>reaction networks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Manually curated based on published literature</a:t>
            </a:r>
          </a:p>
          <a:p>
            <a:pPr marL="609600" indent="-609600">
              <a:spcAft>
                <a:spcPct val="50000"/>
              </a:spcAft>
            </a:pPr>
            <a:r>
              <a:rPr lang="en-US" dirty="0"/>
              <a:t>Constructed as wiring diagrams with enzymes and proteins, processes and reactions and substrates, co-factors, intermediates, metabolites and end products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Category in KEGG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Metabolism: carbohydrates, energy, lipid, nucleotides, amino acid,  </a:t>
            </a:r>
            <a:r>
              <a:rPr lang="en-US" dirty="0" err="1"/>
              <a:t>xenobiotics</a:t>
            </a:r>
            <a:endParaRPr lang="en-US" dirty="0"/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Genetic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Environmental information processing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Cellular processes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Human diseases  </a:t>
            </a:r>
          </a:p>
          <a:p>
            <a:pPr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en-US" dirty="0"/>
              <a:t>Drug development: the structure </a:t>
            </a:r>
            <a:r>
              <a:rPr lang="en-US" dirty="0" smtClean="0"/>
              <a:t>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  <p:bldP spid="5" grpId="0" build="p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4908</TotalTime>
  <Words>2773</Words>
  <Application>Microsoft Office PowerPoint</Application>
  <PresentationFormat>On-screen Show (4:3)</PresentationFormat>
  <Paragraphs>383</Paragraphs>
  <Slides>60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Office Theme</vt:lpstr>
      <vt:lpstr>Default Design</vt:lpstr>
      <vt:lpstr>1_Default Design</vt:lpstr>
      <vt:lpstr>2_Default Design</vt:lpstr>
      <vt:lpstr>3_Default Design</vt:lpstr>
      <vt:lpstr>4_Default Design</vt:lpstr>
      <vt:lpstr>5_Default Design</vt:lpstr>
      <vt:lpstr>Equation</vt:lpstr>
      <vt:lpstr>Microsoft Equation 3.0</vt:lpstr>
      <vt:lpstr>Pathway analysis</vt:lpstr>
      <vt:lpstr>The Road to Pathway Analysis</vt:lpstr>
      <vt:lpstr>Objectives</vt:lpstr>
      <vt:lpstr>What do we mean by pathway?</vt:lpstr>
      <vt:lpstr>Gene sets (biological categories)</vt:lpstr>
      <vt:lpstr>Gene Ontology</vt:lpstr>
      <vt:lpstr>GO structure</vt:lpstr>
      <vt:lpstr>Ontologies within GO</vt:lpstr>
      <vt:lpstr>KEGG: Kyoto Encyclopedia of Genes and Genomes</vt:lpstr>
      <vt:lpstr>PowerPoint Presentation</vt:lpstr>
      <vt:lpstr>PowerPoint Presentation</vt:lpstr>
      <vt:lpstr>Signaling Pathways</vt:lpstr>
      <vt:lpstr>Biological Resources Recap</vt:lpstr>
      <vt:lpstr>Biological Resources Recap</vt:lpstr>
      <vt:lpstr>Hypergeometric Distribution</vt:lpstr>
      <vt:lpstr>Hypergeometric distribution</vt:lpstr>
      <vt:lpstr>Rationale</vt:lpstr>
      <vt:lpstr>Hypergeometric Distribution in the context of gene expression</vt:lpstr>
      <vt:lpstr>Pathway analysis</vt:lpstr>
      <vt:lpstr>Fisher’s Exact Test (FET) --right-tailed test</vt:lpstr>
      <vt:lpstr>Statistical Inference Recap</vt:lpstr>
      <vt:lpstr>Statistical Inference Recap</vt:lpstr>
      <vt:lpstr>Gene set collections</vt:lpstr>
      <vt:lpstr>PowerPoint Presentation</vt:lpstr>
      <vt:lpstr>Pathways Over-represented</vt:lpstr>
      <vt:lpstr>Ingenuity Pathway Analysis (IPA)  --Knowledgebase </vt:lpstr>
      <vt:lpstr>IPA Enrichment Analysis</vt:lpstr>
      <vt:lpstr>IPA Canonical Pathway Over-representation</vt:lpstr>
      <vt:lpstr>A non-parametric approach</vt:lpstr>
      <vt:lpstr>Kolmogorov-Smirnov (K-S) test</vt:lpstr>
      <vt:lpstr>PowerPoint Presentation</vt:lpstr>
      <vt:lpstr>Gene set enrichment analysis (GSEA)</vt:lpstr>
      <vt:lpstr>PowerPoint Presentation</vt:lpstr>
      <vt:lpstr>Improved KS statistics tests</vt:lpstr>
      <vt:lpstr>PowerPoint Presentation</vt:lpstr>
      <vt:lpstr>GSEA web-portal </vt:lpstr>
      <vt:lpstr>PowerPoint Presentation</vt:lpstr>
      <vt:lpstr>Maxmean statistics</vt:lpstr>
      <vt:lpstr>Randomization vs. permutation</vt:lpstr>
      <vt:lpstr>GSA – available gene set collection</vt:lpstr>
      <vt:lpstr>Major concerns with GO related pathway analysis</vt:lpstr>
      <vt:lpstr>The universe matters</vt:lpstr>
      <vt:lpstr>Sets are overlapped</vt:lpstr>
      <vt:lpstr>PowerPoint Presentation</vt:lpstr>
      <vt:lpstr>PowerPoint Presentation</vt:lpstr>
      <vt:lpstr>PowerPoint Presentation</vt:lpstr>
      <vt:lpstr>PowerPoint Presentation</vt:lpstr>
      <vt:lpstr>Question??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sysprep</dc:creator>
  <cp:lastModifiedBy>sysprep</cp:lastModifiedBy>
  <cp:revision>197</cp:revision>
  <dcterms:created xsi:type="dcterms:W3CDTF">2012-06-14T15:06:52Z</dcterms:created>
  <dcterms:modified xsi:type="dcterms:W3CDTF">2012-06-22T16:13:40Z</dcterms:modified>
</cp:coreProperties>
</file>